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6"/>
  </p:notesMasterIdLst>
  <p:handoutMasterIdLst>
    <p:handoutMasterId r:id="rId27"/>
  </p:handoutMasterIdLst>
  <p:sldIdLst>
    <p:sldId id="256" r:id="rId2"/>
    <p:sldId id="258" r:id="rId3"/>
    <p:sldId id="260" r:id="rId4"/>
    <p:sldId id="259" r:id="rId5"/>
    <p:sldId id="278" r:id="rId6"/>
    <p:sldId id="279" r:id="rId7"/>
    <p:sldId id="280" r:id="rId8"/>
    <p:sldId id="281" r:id="rId9"/>
    <p:sldId id="282" r:id="rId10"/>
    <p:sldId id="283" r:id="rId11"/>
    <p:sldId id="284" r:id="rId12"/>
    <p:sldId id="285" r:id="rId13"/>
    <p:sldId id="286" r:id="rId14"/>
    <p:sldId id="289" r:id="rId15"/>
    <p:sldId id="290" r:id="rId16"/>
    <p:sldId id="291" r:id="rId17"/>
    <p:sldId id="292" r:id="rId18"/>
    <p:sldId id="293" r:id="rId19"/>
    <p:sldId id="294" r:id="rId20"/>
    <p:sldId id="295" r:id="rId21"/>
    <p:sldId id="296" r:id="rId22"/>
    <p:sldId id="297" r:id="rId23"/>
    <p:sldId id="298" r:id="rId24"/>
    <p:sldId id="26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35D2"/>
    <a:srgbClr val="1F46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94660"/>
  </p:normalViewPr>
  <p:slideViewPr>
    <p:cSldViewPr snapToGrid="0">
      <p:cViewPr varScale="1">
        <p:scale>
          <a:sx n="81" d="100"/>
          <a:sy n="81" d="100"/>
        </p:scale>
        <p:origin x="6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na Priya" userId="90349aae68ea4e0e" providerId="LiveId" clId="{5C11AC96-BCC7-4FFA-A42D-A9F2EA531FD7}"/>
    <pc:docChg chg="modSld">
      <pc:chgData name="Mohana Priya" userId="90349aae68ea4e0e" providerId="LiveId" clId="{5C11AC96-BCC7-4FFA-A42D-A9F2EA531FD7}" dt="2025-04-21T03:31:03.919" v="63" actId="20577"/>
      <pc:docMkLst>
        <pc:docMk/>
      </pc:docMkLst>
      <pc:sldChg chg="modSp mod">
        <pc:chgData name="Mohana Priya" userId="90349aae68ea4e0e" providerId="LiveId" clId="{5C11AC96-BCC7-4FFA-A42D-A9F2EA531FD7}" dt="2025-04-21T03:31:03.919" v="63" actId="20577"/>
        <pc:sldMkLst>
          <pc:docMk/>
          <pc:sldMk cId="3224606480" sldId="259"/>
        </pc:sldMkLst>
        <pc:spChg chg="mod">
          <ac:chgData name="Mohana Priya" userId="90349aae68ea4e0e" providerId="LiveId" clId="{5C11AC96-BCC7-4FFA-A42D-A9F2EA531FD7}" dt="2025-04-21T03:31:03.919" v="63" actId="20577"/>
          <ac:spMkLst>
            <pc:docMk/>
            <pc:sldMk cId="3224606480" sldId="259"/>
            <ac:spMk id="2" creationId="{AB93622A-777F-FC4F-A4C6-2B756A76C69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7098D00-A3B6-4D0F-8B1C-32FCC18E3D5C}" type="datetimeFigureOut">
              <a:rPr lang="en-US" smtClean="0"/>
              <a:t>4/21/2025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2CD20C-4781-4EA8-AB9C-C8D15BC0589A}" type="slidenum">
              <a:rPr lang="en-US" smtClean="0"/>
              <a:t>‹#›</a:t>
            </a:fld>
            <a:endParaRPr lang="en-US"/>
          </a:p>
        </p:txBody>
      </p:sp>
    </p:spTree>
    <p:extLst>
      <p:ext uri="{BB962C8B-B14F-4D97-AF65-F5344CB8AC3E}">
        <p14:creationId xmlns:p14="http://schemas.microsoft.com/office/powerpoint/2010/main" val="21369644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42D940-888E-4C8B-8BEB-C196EFB55D83}"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6B4CBB-CC6F-4510-973B-F07813348492}" type="slidenum">
              <a:rPr lang="en-US" smtClean="0"/>
              <a:t>‹#›</a:t>
            </a:fld>
            <a:endParaRPr lang="en-US"/>
          </a:p>
        </p:txBody>
      </p:sp>
    </p:spTree>
    <p:extLst>
      <p:ext uri="{BB962C8B-B14F-4D97-AF65-F5344CB8AC3E}">
        <p14:creationId xmlns:p14="http://schemas.microsoft.com/office/powerpoint/2010/main" val="332222365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6B4CBB-CC6F-4510-973B-F07813348492}" type="slidenum">
              <a:rPr lang="en-US" smtClean="0"/>
              <a:t>1</a:t>
            </a:fld>
            <a:endParaRPr lang="en-US"/>
          </a:p>
        </p:txBody>
      </p:sp>
    </p:spTree>
    <p:extLst>
      <p:ext uri="{BB962C8B-B14F-4D97-AF65-F5344CB8AC3E}">
        <p14:creationId xmlns:p14="http://schemas.microsoft.com/office/powerpoint/2010/main" val="41333693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161B5-98E8-8597-DE2A-303FA93848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C052B7-0D5F-BDCD-7D50-CFA3E223ED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A7B95-62D6-0B0C-CD59-8594D37512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80C179D-42CC-15B2-2EC5-1B045D7AF1EC}"/>
              </a:ext>
            </a:extLst>
          </p:cNvPr>
          <p:cNvSpPr>
            <a:spLocks noGrp="1"/>
          </p:cNvSpPr>
          <p:nvPr>
            <p:ph type="sldNum" sz="quarter" idx="10"/>
          </p:nvPr>
        </p:nvSpPr>
        <p:spPr/>
        <p:txBody>
          <a:bodyPr/>
          <a:lstStyle/>
          <a:p>
            <a:fld id="{DE6B4CBB-CC6F-4510-973B-F07813348492}" type="slidenum">
              <a:rPr lang="en-US" smtClean="0"/>
              <a:t>10</a:t>
            </a:fld>
            <a:endParaRPr lang="en-US"/>
          </a:p>
        </p:txBody>
      </p:sp>
    </p:spTree>
    <p:extLst>
      <p:ext uri="{BB962C8B-B14F-4D97-AF65-F5344CB8AC3E}">
        <p14:creationId xmlns:p14="http://schemas.microsoft.com/office/powerpoint/2010/main" val="4076043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489A0-7FC9-C6E7-EE70-56C6E4C7D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B072D-9A12-EBAE-E800-904AEA889B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47DA2F-EBE6-4D33-8350-96F1A53BFD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E6B8456-5BD5-CFC8-6C6D-41E33DA30879}"/>
              </a:ext>
            </a:extLst>
          </p:cNvPr>
          <p:cNvSpPr>
            <a:spLocks noGrp="1"/>
          </p:cNvSpPr>
          <p:nvPr>
            <p:ph type="sldNum" sz="quarter" idx="10"/>
          </p:nvPr>
        </p:nvSpPr>
        <p:spPr/>
        <p:txBody>
          <a:bodyPr/>
          <a:lstStyle/>
          <a:p>
            <a:fld id="{DE6B4CBB-CC6F-4510-973B-F07813348492}" type="slidenum">
              <a:rPr lang="en-US" smtClean="0"/>
              <a:t>11</a:t>
            </a:fld>
            <a:endParaRPr lang="en-US"/>
          </a:p>
        </p:txBody>
      </p:sp>
    </p:spTree>
    <p:extLst>
      <p:ext uri="{BB962C8B-B14F-4D97-AF65-F5344CB8AC3E}">
        <p14:creationId xmlns:p14="http://schemas.microsoft.com/office/powerpoint/2010/main" val="2521454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AC9CC-FC44-8E73-DAA3-D028D137D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5B4986-7BDD-C4B0-48C6-5C9E6D034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F2E2DC-FF0F-FF56-B5AB-CDCEE46EF0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54CFE3-AD0D-6E9D-D27B-4E2F96351AA9}"/>
              </a:ext>
            </a:extLst>
          </p:cNvPr>
          <p:cNvSpPr>
            <a:spLocks noGrp="1"/>
          </p:cNvSpPr>
          <p:nvPr>
            <p:ph type="sldNum" sz="quarter" idx="10"/>
          </p:nvPr>
        </p:nvSpPr>
        <p:spPr/>
        <p:txBody>
          <a:bodyPr/>
          <a:lstStyle/>
          <a:p>
            <a:fld id="{DE6B4CBB-CC6F-4510-973B-F07813348492}" type="slidenum">
              <a:rPr lang="en-US" smtClean="0"/>
              <a:t>12</a:t>
            </a:fld>
            <a:endParaRPr lang="en-US"/>
          </a:p>
        </p:txBody>
      </p:sp>
    </p:spTree>
    <p:extLst>
      <p:ext uri="{BB962C8B-B14F-4D97-AF65-F5344CB8AC3E}">
        <p14:creationId xmlns:p14="http://schemas.microsoft.com/office/powerpoint/2010/main" val="362012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15F70-D1F7-A01C-884B-6EF5877B7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A7E24-3166-E04F-0996-9F6CCB5FD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899AF2-4A5F-A40B-8440-83DB19361A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C5985E-13C1-8D69-96A6-D35C33E3FE3C}"/>
              </a:ext>
            </a:extLst>
          </p:cNvPr>
          <p:cNvSpPr>
            <a:spLocks noGrp="1"/>
          </p:cNvSpPr>
          <p:nvPr>
            <p:ph type="sldNum" sz="quarter" idx="10"/>
          </p:nvPr>
        </p:nvSpPr>
        <p:spPr/>
        <p:txBody>
          <a:bodyPr/>
          <a:lstStyle/>
          <a:p>
            <a:fld id="{DE6B4CBB-CC6F-4510-973B-F07813348492}" type="slidenum">
              <a:rPr lang="en-US" smtClean="0"/>
              <a:t>13</a:t>
            </a:fld>
            <a:endParaRPr lang="en-US"/>
          </a:p>
        </p:txBody>
      </p:sp>
    </p:spTree>
    <p:extLst>
      <p:ext uri="{BB962C8B-B14F-4D97-AF65-F5344CB8AC3E}">
        <p14:creationId xmlns:p14="http://schemas.microsoft.com/office/powerpoint/2010/main" val="85240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FC29F-FD43-385C-EA96-566E347D10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E07B3A-D98F-D052-808A-FF928A5B82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75E750-0563-7FA9-322F-45A5DF7800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55163C7-8016-50EA-1638-BF14083B41C6}"/>
              </a:ext>
            </a:extLst>
          </p:cNvPr>
          <p:cNvSpPr>
            <a:spLocks noGrp="1"/>
          </p:cNvSpPr>
          <p:nvPr>
            <p:ph type="sldNum" sz="quarter" idx="10"/>
          </p:nvPr>
        </p:nvSpPr>
        <p:spPr/>
        <p:txBody>
          <a:bodyPr/>
          <a:lstStyle/>
          <a:p>
            <a:fld id="{DE6B4CBB-CC6F-4510-973B-F07813348492}" type="slidenum">
              <a:rPr lang="en-US" smtClean="0"/>
              <a:t>14</a:t>
            </a:fld>
            <a:endParaRPr lang="en-US"/>
          </a:p>
        </p:txBody>
      </p:sp>
    </p:spTree>
    <p:extLst>
      <p:ext uri="{BB962C8B-B14F-4D97-AF65-F5344CB8AC3E}">
        <p14:creationId xmlns:p14="http://schemas.microsoft.com/office/powerpoint/2010/main" val="2939771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7954C-E724-315A-0F43-2584E4570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6DE45-B6E1-8AC5-C70F-1A185F21B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57ABA-2824-6C0E-3B9C-57F9924FFD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EE07C8-CD59-84CB-A054-A821C0683A29}"/>
              </a:ext>
            </a:extLst>
          </p:cNvPr>
          <p:cNvSpPr>
            <a:spLocks noGrp="1"/>
          </p:cNvSpPr>
          <p:nvPr>
            <p:ph type="sldNum" sz="quarter" idx="10"/>
          </p:nvPr>
        </p:nvSpPr>
        <p:spPr/>
        <p:txBody>
          <a:bodyPr/>
          <a:lstStyle/>
          <a:p>
            <a:fld id="{DE6B4CBB-CC6F-4510-973B-F07813348492}" type="slidenum">
              <a:rPr lang="en-US" smtClean="0"/>
              <a:t>15</a:t>
            </a:fld>
            <a:endParaRPr lang="en-US"/>
          </a:p>
        </p:txBody>
      </p:sp>
    </p:spTree>
    <p:extLst>
      <p:ext uri="{BB962C8B-B14F-4D97-AF65-F5344CB8AC3E}">
        <p14:creationId xmlns:p14="http://schemas.microsoft.com/office/powerpoint/2010/main" val="3352764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AC4A6-F184-77B1-E4C7-3946DC799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F6BE3-B52C-B4CD-350F-3ED4FDFF8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1311D4-936A-8B0F-C771-CE9C6B79ED1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BB3094-6061-6DFB-4D20-FADECAEC6E4A}"/>
              </a:ext>
            </a:extLst>
          </p:cNvPr>
          <p:cNvSpPr>
            <a:spLocks noGrp="1"/>
          </p:cNvSpPr>
          <p:nvPr>
            <p:ph type="sldNum" sz="quarter" idx="10"/>
          </p:nvPr>
        </p:nvSpPr>
        <p:spPr/>
        <p:txBody>
          <a:bodyPr/>
          <a:lstStyle/>
          <a:p>
            <a:fld id="{DE6B4CBB-CC6F-4510-973B-F07813348492}" type="slidenum">
              <a:rPr lang="en-US" smtClean="0"/>
              <a:t>16</a:t>
            </a:fld>
            <a:endParaRPr lang="en-US"/>
          </a:p>
        </p:txBody>
      </p:sp>
    </p:spTree>
    <p:extLst>
      <p:ext uri="{BB962C8B-B14F-4D97-AF65-F5344CB8AC3E}">
        <p14:creationId xmlns:p14="http://schemas.microsoft.com/office/powerpoint/2010/main" val="4022547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3BB96-AC36-5EED-2FAF-A34AC88E5A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36A48B-8C6E-ABCA-284E-80251C190A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05C2E-D80D-120D-D89C-9628DC3894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D704122-2FAD-C135-0D53-51CF287BC85F}"/>
              </a:ext>
            </a:extLst>
          </p:cNvPr>
          <p:cNvSpPr>
            <a:spLocks noGrp="1"/>
          </p:cNvSpPr>
          <p:nvPr>
            <p:ph type="sldNum" sz="quarter" idx="10"/>
          </p:nvPr>
        </p:nvSpPr>
        <p:spPr/>
        <p:txBody>
          <a:bodyPr/>
          <a:lstStyle/>
          <a:p>
            <a:fld id="{DE6B4CBB-CC6F-4510-973B-F07813348492}" type="slidenum">
              <a:rPr lang="en-US" smtClean="0"/>
              <a:t>17</a:t>
            </a:fld>
            <a:endParaRPr lang="en-US"/>
          </a:p>
        </p:txBody>
      </p:sp>
    </p:spTree>
    <p:extLst>
      <p:ext uri="{BB962C8B-B14F-4D97-AF65-F5344CB8AC3E}">
        <p14:creationId xmlns:p14="http://schemas.microsoft.com/office/powerpoint/2010/main" val="3557686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7B308-BEB5-63E5-01BF-8375BADC17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982634-B36B-9F13-3D35-2C967BE719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14075A-6606-8DA9-FE0A-7A921D3FF1C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DFCDAE-014C-07BF-F4FF-F99CD5697BDD}"/>
              </a:ext>
            </a:extLst>
          </p:cNvPr>
          <p:cNvSpPr>
            <a:spLocks noGrp="1"/>
          </p:cNvSpPr>
          <p:nvPr>
            <p:ph type="sldNum" sz="quarter" idx="10"/>
          </p:nvPr>
        </p:nvSpPr>
        <p:spPr/>
        <p:txBody>
          <a:bodyPr/>
          <a:lstStyle/>
          <a:p>
            <a:fld id="{DE6B4CBB-CC6F-4510-973B-F07813348492}" type="slidenum">
              <a:rPr lang="en-US" smtClean="0"/>
              <a:t>18</a:t>
            </a:fld>
            <a:endParaRPr lang="en-US"/>
          </a:p>
        </p:txBody>
      </p:sp>
    </p:spTree>
    <p:extLst>
      <p:ext uri="{BB962C8B-B14F-4D97-AF65-F5344CB8AC3E}">
        <p14:creationId xmlns:p14="http://schemas.microsoft.com/office/powerpoint/2010/main" val="3755024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2C9F6-9F4C-29D0-EBDE-3EDCB7C82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62654B-DABD-FD87-2544-CEA70F13E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B9176-8D6E-A978-564D-AE11840310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C152125-BA15-38C6-61FE-A803CD61E8DB}"/>
              </a:ext>
            </a:extLst>
          </p:cNvPr>
          <p:cNvSpPr>
            <a:spLocks noGrp="1"/>
          </p:cNvSpPr>
          <p:nvPr>
            <p:ph type="sldNum" sz="quarter" idx="10"/>
          </p:nvPr>
        </p:nvSpPr>
        <p:spPr/>
        <p:txBody>
          <a:bodyPr/>
          <a:lstStyle/>
          <a:p>
            <a:fld id="{DE6B4CBB-CC6F-4510-973B-F07813348492}" type="slidenum">
              <a:rPr lang="en-US" smtClean="0"/>
              <a:t>19</a:t>
            </a:fld>
            <a:endParaRPr lang="en-US"/>
          </a:p>
        </p:txBody>
      </p:sp>
    </p:spTree>
    <p:extLst>
      <p:ext uri="{BB962C8B-B14F-4D97-AF65-F5344CB8AC3E}">
        <p14:creationId xmlns:p14="http://schemas.microsoft.com/office/powerpoint/2010/main" val="17046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6B4CBB-CC6F-4510-973B-F07813348492}" type="slidenum">
              <a:rPr lang="en-US" smtClean="0"/>
              <a:t>2</a:t>
            </a:fld>
            <a:endParaRPr lang="en-US"/>
          </a:p>
        </p:txBody>
      </p:sp>
    </p:spTree>
    <p:extLst>
      <p:ext uri="{BB962C8B-B14F-4D97-AF65-F5344CB8AC3E}">
        <p14:creationId xmlns:p14="http://schemas.microsoft.com/office/powerpoint/2010/main" val="499642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81334-D5E7-8FD7-1CEE-C3EC3D07E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38E11-A973-A5BE-94BC-433CE8887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842F8B-CF26-9D1B-50D1-4DFCE69A14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26F7C6-46BC-3769-E1D7-79DBDC99C6D8}"/>
              </a:ext>
            </a:extLst>
          </p:cNvPr>
          <p:cNvSpPr>
            <a:spLocks noGrp="1"/>
          </p:cNvSpPr>
          <p:nvPr>
            <p:ph type="sldNum" sz="quarter" idx="10"/>
          </p:nvPr>
        </p:nvSpPr>
        <p:spPr/>
        <p:txBody>
          <a:bodyPr/>
          <a:lstStyle/>
          <a:p>
            <a:fld id="{DE6B4CBB-CC6F-4510-973B-F07813348492}" type="slidenum">
              <a:rPr lang="en-US" smtClean="0"/>
              <a:t>20</a:t>
            </a:fld>
            <a:endParaRPr lang="en-US"/>
          </a:p>
        </p:txBody>
      </p:sp>
    </p:spTree>
    <p:extLst>
      <p:ext uri="{BB962C8B-B14F-4D97-AF65-F5344CB8AC3E}">
        <p14:creationId xmlns:p14="http://schemas.microsoft.com/office/powerpoint/2010/main" val="186198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2458A-DD03-08C5-B73C-683C088DC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E37782-BFA7-FCBE-92C7-6AEED8F7A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FC4378-3713-511A-4C21-E50E3B8648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520E08-1C52-C3DE-865A-8AE274B5AA82}"/>
              </a:ext>
            </a:extLst>
          </p:cNvPr>
          <p:cNvSpPr>
            <a:spLocks noGrp="1"/>
          </p:cNvSpPr>
          <p:nvPr>
            <p:ph type="sldNum" sz="quarter" idx="10"/>
          </p:nvPr>
        </p:nvSpPr>
        <p:spPr/>
        <p:txBody>
          <a:bodyPr/>
          <a:lstStyle/>
          <a:p>
            <a:fld id="{DE6B4CBB-CC6F-4510-973B-F07813348492}" type="slidenum">
              <a:rPr lang="en-US" smtClean="0"/>
              <a:t>21</a:t>
            </a:fld>
            <a:endParaRPr lang="en-US"/>
          </a:p>
        </p:txBody>
      </p:sp>
    </p:spTree>
    <p:extLst>
      <p:ext uri="{BB962C8B-B14F-4D97-AF65-F5344CB8AC3E}">
        <p14:creationId xmlns:p14="http://schemas.microsoft.com/office/powerpoint/2010/main" val="1842307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0D440-86F5-0B6D-5F38-4C10009D92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59AA1-DDFE-1CD8-AFDD-E5FA71DA13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C79A3F-8716-7133-D7B5-580E4E9AC5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ABC4E7-0861-661F-0B94-F66DF06246DA}"/>
              </a:ext>
            </a:extLst>
          </p:cNvPr>
          <p:cNvSpPr>
            <a:spLocks noGrp="1"/>
          </p:cNvSpPr>
          <p:nvPr>
            <p:ph type="sldNum" sz="quarter" idx="10"/>
          </p:nvPr>
        </p:nvSpPr>
        <p:spPr/>
        <p:txBody>
          <a:bodyPr/>
          <a:lstStyle/>
          <a:p>
            <a:fld id="{DE6B4CBB-CC6F-4510-973B-F07813348492}" type="slidenum">
              <a:rPr lang="en-US" smtClean="0"/>
              <a:t>22</a:t>
            </a:fld>
            <a:endParaRPr lang="en-US"/>
          </a:p>
        </p:txBody>
      </p:sp>
    </p:spTree>
    <p:extLst>
      <p:ext uri="{BB962C8B-B14F-4D97-AF65-F5344CB8AC3E}">
        <p14:creationId xmlns:p14="http://schemas.microsoft.com/office/powerpoint/2010/main" val="259490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14713-3AF1-D30D-BA01-74005959E8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0FDA6-A24D-88FA-B2EE-078887E5B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60A2FE-A592-08FA-0243-8D613D5386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8C5366-9F9A-405E-650E-2564A11B15C9}"/>
              </a:ext>
            </a:extLst>
          </p:cNvPr>
          <p:cNvSpPr>
            <a:spLocks noGrp="1"/>
          </p:cNvSpPr>
          <p:nvPr>
            <p:ph type="sldNum" sz="quarter" idx="10"/>
          </p:nvPr>
        </p:nvSpPr>
        <p:spPr/>
        <p:txBody>
          <a:bodyPr/>
          <a:lstStyle/>
          <a:p>
            <a:fld id="{DE6B4CBB-CC6F-4510-973B-F07813348492}" type="slidenum">
              <a:rPr lang="en-US" smtClean="0"/>
              <a:t>23</a:t>
            </a:fld>
            <a:endParaRPr lang="en-US"/>
          </a:p>
        </p:txBody>
      </p:sp>
    </p:spTree>
    <p:extLst>
      <p:ext uri="{BB962C8B-B14F-4D97-AF65-F5344CB8AC3E}">
        <p14:creationId xmlns:p14="http://schemas.microsoft.com/office/powerpoint/2010/main" val="137779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6B4CBB-CC6F-4510-973B-F07813348492}" type="slidenum">
              <a:rPr lang="en-US" smtClean="0"/>
              <a:t>24</a:t>
            </a:fld>
            <a:endParaRPr lang="en-US"/>
          </a:p>
        </p:txBody>
      </p:sp>
    </p:spTree>
    <p:extLst>
      <p:ext uri="{BB962C8B-B14F-4D97-AF65-F5344CB8AC3E}">
        <p14:creationId xmlns:p14="http://schemas.microsoft.com/office/powerpoint/2010/main" val="19712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6B4CBB-CC6F-4510-973B-F07813348492}" type="slidenum">
              <a:rPr lang="en-US" smtClean="0"/>
              <a:t>3</a:t>
            </a:fld>
            <a:endParaRPr lang="en-US"/>
          </a:p>
        </p:txBody>
      </p:sp>
    </p:spTree>
    <p:extLst>
      <p:ext uri="{BB962C8B-B14F-4D97-AF65-F5344CB8AC3E}">
        <p14:creationId xmlns:p14="http://schemas.microsoft.com/office/powerpoint/2010/main" val="2962760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E6B4CBB-CC6F-4510-973B-F07813348492}" type="slidenum">
              <a:rPr lang="en-US" smtClean="0"/>
              <a:t>4</a:t>
            </a:fld>
            <a:endParaRPr lang="en-US"/>
          </a:p>
        </p:txBody>
      </p:sp>
    </p:spTree>
    <p:extLst>
      <p:ext uri="{BB962C8B-B14F-4D97-AF65-F5344CB8AC3E}">
        <p14:creationId xmlns:p14="http://schemas.microsoft.com/office/powerpoint/2010/main" val="108398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E4177-146A-8C2B-ECE8-F724F54B5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A2BF3-387E-AEF5-45CF-74B5F133E2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0017A0-3D77-47B0-81A4-C660E1D60B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8A670E-2B79-9718-1FF1-8B9E491318F9}"/>
              </a:ext>
            </a:extLst>
          </p:cNvPr>
          <p:cNvSpPr>
            <a:spLocks noGrp="1"/>
          </p:cNvSpPr>
          <p:nvPr>
            <p:ph type="sldNum" sz="quarter" idx="10"/>
          </p:nvPr>
        </p:nvSpPr>
        <p:spPr/>
        <p:txBody>
          <a:bodyPr/>
          <a:lstStyle/>
          <a:p>
            <a:fld id="{DE6B4CBB-CC6F-4510-973B-F07813348492}" type="slidenum">
              <a:rPr lang="en-US" smtClean="0"/>
              <a:t>5</a:t>
            </a:fld>
            <a:endParaRPr lang="en-US"/>
          </a:p>
        </p:txBody>
      </p:sp>
    </p:spTree>
    <p:extLst>
      <p:ext uri="{BB962C8B-B14F-4D97-AF65-F5344CB8AC3E}">
        <p14:creationId xmlns:p14="http://schemas.microsoft.com/office/powerpoint/2010/main" val="461701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13F1B-48D3-8F07-84FA-60EDF10D88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CB0C83-3962-BD14-89DB-B35DFB30A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E9C51D-58D3-7E7A-1A70-645A158BA00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244278-298F-127C-2CE7-FFEC37267049}"/>
              </a:ext>
            </a:extLst>
          </p:cNvPr>
          <p:cNvSpPr>
            <a:spLocks noGrp="1"/>
          </p:cNvSpPr>
          <p:nvPr>
            <p:ph type="sldNum" sz="quarter" idx="10"/>
          </p:nvPr>
        </p:nvSpPr>
        <p:spPr/>
        <p:txBody>
          <a:bodyPr/>
          <a:lstStyle/>
          <a:p>
            <a:fld id="{DE6B4CBB-CC6F-4510-973B-F07813348492}" type="slidenum">
              <a:rPr lang="en-US" smtClean="0"/>
              <a:t>6</a:t>
            </a:fld>
            <a:endParaRPr lang="en-US"/>
          </a:p>
        </p:txBody>
      </p:sp>
    </p:spTree>
    <p:extLst>
      <p:ext uri="{BB962C8B-B14F-4D97-AF65-F5344CB8AC3E}">
        <p14:creationId xmlns:p14="http://schemas.microsoft.com/office/powerpoint/2010/main" val="3922116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EA581-7F05-E2D6-364A-8D195CDEE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01472-57C7-1519-591D-5CD804EF7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52B943-5337-AC71-B938-A984051116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B045B0-FD43-CF4D-7689-FC795174FD6A}"/>
              </a:ext>
            </a:extLst>
          </p:cNvPr>
          <p:cNvSpPr>
            <a:spLocks noGrp="1"/>
          </p:cNvSpPr>
          <p:nvPr>
            <p:ph type="sldNum" sz="quarter" idx="10"/>
          </p:nvPr>
        </p:nvSpPr>
        <p:spPr/>
        <p:txBody>
          <a:bodyPr/>
          <a:lstStyle/>
          <a:p>
            <a:fld id="{DE6B4CBB-CC6F-4510-973B-F07813348492}" type="slidenum">
              <a:rPr lang="en-US" smtClean="0"/>
              <a:t>7</a:t>
            </a:fld>
            <a:endParaRPr lang="en-US"/>
          </a:p>
        </p:txBody>
      </p:sp>
    </p:spTree>
    <p:extLst>
      <p:ext uri="{BB962C8B-B14F-4D97-AF65-F5344CB8AC3E}">
        <p14:creationId xmlns:p14="http://schemas.microsoft.com/office/powerpoint/2010/main" val="3609760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FA836-3BDC-4D79-24C1-D23578A7BF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E6968-BA5F-D482-A792-871EA0EA4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9A532B-6B8A-3810-F912-21660756DD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0B5165-3F59-06D6-0777-F150BAC1C99B}"/>
              </a:ext>
            </a:extLst>
          </p:cNvPr>
          <p:cNvSpPr>
            <a:spLocks noGrp="1"/>
          </p:cNvSpPr>
          <p:nvPr>
            <p:ph type="sldNum" sz="quarter" idx="10"/>
          </p:nvPr>
        </p:nvSpPr>
        <p:spPr/>
        <p:txBody>
          <a:bodyPr/>
          <a:lstStyle/>
          <a:p>
            <a:fld id="{DE6B4CBB-CC6F-4510-973B-F07813348492}" type="slidenum">
              <a:rPr lang="en-US" smtClean="0"/>
              <a:t>8</a:t>
            </a:fld>
            <a:endParaRPr lang="en-US"/>
          </a:p>
        </p:txBody>
      </p:sp>
    </p:spTree>
    <p:extLst>
      <p:ext uri="{BB962C8B-B14F-4D97-AF65-F5344CB8AC3E}">
        <p14:creationId xmlns:p14="http://schemas.microsoft.com/office/powerpoint/2010/main" val="2931713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40CDE-98CE-7035-1F35-2A3C163B2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BA76D-3118-F1FA-2818-8DF7481E5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9D4EE8-3586-FFFF-0005-ECF4896360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1FA4F3-FAEB-F1CA-20A4-A2062190ED2F}"/>
              </a:ext>
            </a:extLst>
          </p:cNvPr>
          <p:cNvSpPr>
            <a:spLocks noGrp="1"/>
          </p:cNvSpPr>
          <p:nvPr>
            <p:ph type="sldNum" sz="quarter" idx="10"/>
          </p:nvPr>
        </p:nvSpPr>
        <p:spPr/>
        <p:txBody>
          <a:bodyPr/>
          <a:lstStyle/>
          <a:p>
            <a:fld id="{DE6B4CBB-CC6F-4510-973B-F07813348492}" type="slidenum">
              <a:rPr lang="en-US" smtClean="0"/>
              <a:t>9</a:t>
            </a:fld>
            <a:endParaRPr lang="en-US"/>
          </a:p>
        </p:txBody>
      </p:sp>
    </p:spTree>
    <p:extLst>
      <p:ext uri="{BB962C8B-B14F-4D97-AF65-F5344CB8AC3E}">
        <p14:creationId xmlns:p14="http://schemas.microsoft.com/office/powerpoint/2010/main" val="3299521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5D6EE33-C326-433A-A38E-2B71D6BBC1E5}"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3406357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E636B7-3625-41B3-B1FC-D6C51953F2A6}"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1023449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7EF652-C0F5-481D-A36B-9FC73AF9E1CA}"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372493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84507C-91BE-414F-9B0B-F9613E03A994}"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2307881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2EEC71-D6AA-47FD-A54E-15340289E2BA}" type="datetime1">
              <a:rPr lang="en-US" smtClean="0"/>
              <a:t>4/21/2025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2473840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907147-0320-4363-8203-543B0133F4DE}" type="datetime1">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24497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317973-192A-43CE-BD35-278A5752FD37}" type="datetime1">
              <a:rPr lang="en-US" smtClean="0"/>
              <a:t>4/21/2025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4209033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30AFAF-1A11-4FBC-88D8-AA812E98C7D3}" type="datetime1">
              <a:rPr lang="en-US" smtClean="0"/>
              <a:t>4/21/2025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2330187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66D65C-00F6-4408-B66A-58B3444DAC12}" type="datetime1">
              <a:rPr lang="en-US" smtClean="0"/>
              <a:t>4/21/2025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1088560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9CEDC-E6C2-4DD2-9339-FFF8C68502D5}" type="datetime1">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467566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D5F122-839A-43DE-8A5C-D3C84560C915}" type="datetime1">
              <a:rPr lang="en-US" smtClean="0"/>
              <a:t>4/21/2025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BB2C59-3266-410E-B1B0-1799FFBD1D52}" type="slidenum">
              <a:rPr lang="en-US" smtClean="0"/>
              <a:t>‹#›</a:t>
            </a:fld>
            <a:endParaRPr lang="en-US"/>
          </a:p>
        </p:txBody>
      </p:sp>
    </p:spTree>
    <p:extLst>
      <p:ext uri="{BB962C8B-B14F-4D97-AF65-F5344CB8AC3E}">
        <p14:creationId xmlns:p14="http://schemas.microsoft.com/office/powerpoint/2010/main" val="16682642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CA2310-33D5-435E-A44F-5B6010838595}" type="datetime1">
              <a:rPr lang="en-US" smtClean="0"/>
              <a:t>4/21/2025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BB2C59-3266-410E-B1B0-1799FFBD1D52}" type="slidenum">
              <a:rPr lang="en-US" smtClean="0"/>
              <a:t>‹#›</a:t>
            </a:fld>
            <a:endParaRPr lang="en-US"/>
          </a:p>
        </p:txBody>
      </p:sp>
    </p:spTree>
    <p:extLst>
      <p:ext uri="{BB962C8B-B14F-4D97-AF65-F5344CB8AC3E}">
        <p14:creationId xmlns:p14="http://schemas.microsoft.com/office/powerpoint/2010/main" val="3770484925"/>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2.jpg"/><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01193" cy="1019331"/>
          </a:xfrm>
          <a:prstGeom prst="rect">
            <a:avLst/>
          </a:prstGeom>
          <a:noFill/>
          <a:ln>
            <a:noFill/>
          </a:ln>
        </p:spPr>
      </p:pic>
      <p:sp>
        <p:nvSpPr>
          <p:cNvPr id="7" name="TextBox 6"/>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a:t>
            </a:r>
          </a:p>
        </p:txBody>
      </p:sp>
      <p:sp>
        <p:nvSpPr>
          <p:cNvPr id="8" name="Date Placeholder 7"/>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358A8544-7AAC-FD12-5C87-F2E75DA388D0}"/>
              </a:ext>
            </a:extLst>
          </p:cNvPr>
          <p:cNvSpPr>
            <a:spLocks noGrp="1"/>
          </p:cNvSpPr>
          <p:nvPr>
            <p:ph type="ctrTitle"/>
          </p:nvPr>
        </p:nvSpPr>
        <p:spPr>
          <a:xfrm>
            <a:off x="502276" y="1577189"/>
            <a:ext cx="10586901" cy="2262045"/>
          </a:xfrm>
        </p:spPr>
        <p:txBody>
          <a:bodyPr>
            <a:normAutofit fontScale="90000"/>
          </a:bodyPr>
          <a:lstStyle/>
          <a:p>
            <a:pPr algn="l"/>
            <a:br>
              <a:rPr lang="en-IN" sz="4400" dirty="0">
                <a:solidFill>
                  <a:schemeClr val="accent2">
                    <a:lumMod val="75000"/>
                  </a:schemeClr>
                </a:solidFill>
              </a:rPr>
            </a:br>
            <a:br>
              <a:rPr lang="en-IN" sz="4400" dirty="0">
                <a:solidFill>
                  <a:schemeClr val="accent2">
                    <a:lumMod val="75000"/>
                  </a:schemeClr>
                </a:solidFill>
              </a:rPr>
            </a:br>
            <a:br>
              <a:rPr lang="en-IN" sz="4400" dirty="0">
                <a:solidFill>
                  <a:schemeClr val="accent2">
                    <a:lumMod val="75000"/>
                  </a:schemeClr>
                </a:solidFill>
              </a:rPr>
            </a:br>
            <a:br>
              <a:rPr lang="en-IN" sz="4400" dirty="0">
                <a:solidFill>
                  <a:schemeClr val="accent2">
                    <a:lumMod val="75000"/>
                  </a:schemeClr>
                </a:solidFill>
              </a:rPr>
            </a:br>
            <a:br>
              <a:rPr lang="en-IN" sz="4400" dirty="0">
                <a:solidFill>
                  <a:schemeClr val="accent2">
                    <a:lumMod val="75000"/>
                  </a:schemeClr>
                </a:solidFill>
              </a:rPr>
            </a:br>
            <a:br>
              <a:rPr lang="en-IN" sz="4400" dirty="0">
                <a:solidFill>
                  <a:schemeClr val="accent2">
                    <a:lumMod val="75000"/>
                  </a:schemeClr>
                </a:solidFill>
              </a:rPr>
            </a:br>
            <a:r>
              <a:rPr lang="en-IN" sz="4400" dirty="0">
                <a:solidFill>
                  <a:schemeClr val="accent2">
                    <a:lumMod val="75000"/>
                  </a:schemeClr>
                </a:solidFill>
              </a:rPr>
              <a:t>      Project Title:</a:t>
            </a:r>
            <a:br>
              <a:rPr lang="en-IN" sz="4400" dirty="0">
                <a:solidFill>
                  <a:schemeClr val="accent2">
                    <a:lumMod val="75000"/>
                  </a:schemeClr>
                </a:solidFill>
              </a:rPr>
            </a:br>
            <a:br>
              <a:rPr lang="en-IN" sz="4400" dirty="0">
                <a:solidFill>
                  <a:schemeClr val="accent2">
                    <a:lumMod val="75000"/>
                  </a:schemeClr>
                </a:solidFill>
              </a:rPr>
            </a:br>
            <a:r>
              <a:rPr lang="en-IN" sz="4400" dirty="0">
                <a:solidFill>
                  <a:schemeClr val="accent2">
                    <a:lumMod val="75000"/>
                  </a:schemeClr>
                </a:solidFill>
              </a:rPr>
              <a:t>Online Chatbot based Ticketing System</a:t>
            </a:r>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2" name="Title 10">
            <a:extLst>
              <a:ext uri="{FF2B5EF4-FFF2-40B4-BE49-F238E27FC236}">
                <a16:creationId xmlns:a16="http://schemas.microsoft.com/office/drawing/2014/main" id="{0ED39FDC-BA72-F448-508E-801FD18D1EC7}"/>
              </a:ext>
            </a:extLst>
          </p:cNvPr>
          <p:cNvSpPr txBox="1">
            <a:spLocks/>
          </p:cNvSpPr>
          <p:nvPr/>
        </p:nvSpPr>
        <p:spPr>
          <a:xfrm>
            <a:off x="7439065" y="3829914"/>
            <a:ext cx="4447503" cy="226204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1600" dirty="0">
                <a:solidFill>
                  <a:srgbClr val="002060"/>
                </a:solidFill>
              </a:rPr>
              <a:t>Team Members </a:t>
            </a:r>
          </a:p>
          <a:p>
            <a:pPr algn="l"/>
            <a:endParaRPr lang="en-IN" sz="1600" dirty="0">
              <a:solidFill>
                <a:srgbClr val="002060"/>
              </a:solidFill>
            </a:endParaRPr>
          </a:p>
          <a:p>
            <a:pPr algn="l"/>
            <a:r>
              <a:rPr lang="en-IN" sz="1600" dirty="0">
                <a:solidFill>
                  <a:srgbClr val="002060"/>
                </a:solidFill>
              </a:rPr>
              <a:t>1. K. Mohana Priya (21BQ1A4290)</a:t>
            </a:r>
          </a:p>
          <a:p>
            <a:pPr algn="l"/>
            <a:r>
              <a:rPr lang="en-IN" sz="1600" dirty="0">
                <a:solidFill>
                  <a:srgbClr val="002060"/>
                </a:solidFill>
              </a:rPr>
              <a:t>		</a:t>
            </a:r>
          </a:p>
          <a:p>
            <a:pPr algn="l"/>
            <a:r>
              <a:rPr lang="en-IN" sz="1600" dirty="0">
                <a:solidFill>
                  <a:srgbClr val="002060"/>
                </a:solidFill>
              </a:rPr>
              <a:t>2.K. Pavani (21BQ1A4281)</a:t>
            </a:r>
          </a:p>
          <a:p>
            <a:pPr algn="l"/>
            <a:endParaRPr lang="en-IN" sz="1600" dirty="0">
              <a:solidFill>
                <a:srgbClr val="002060"/>
              </a:solidFill>
            </a:endParaRPr>
          </a:p>
          <a:p>
            <a:pPr algn="l"/>
            <a:r>
              <a:rPr lang="en-IN" sz="1600" dirty="0">
                <a:solidFill>
                  <a:srgbClr val="002060"/>
                </a:solidFill>
              </a:rPr>
              <a:t>3. K. Anvesh Naik (21BQ1A4282)</a:t>
            </a:r>
          </a:p>
          <a:p>
            <a:pPr algn="l"/>
            <a:endParaRPr lang="en-IN" sz="1600" dirty="0">
              <a:solidFill>
                <a:srgbClr val="002060"/>
              </a:solidFill>
            </a:endParaRPr>
          </a:p>
          <a:p>
            <a:pPr algn="l"/>
            <a:r>
              <a:rPr lang="en-IN" sz="1600" dirty="0">
                <a:solidFill>
                  <a:srgbClr val="002060"/>
                </a:solidFill>
              </a:rPr>
              <a:t>4.K. Suvarna Raju (22BQ5A4207)</a:t>
            </a:r>
          </a:p>
        </p:txBody>
      </p:sp>
      <p:sp>
        <p:nvSpPr>
          <p:cNvPr id="13" name="Title 10">
            <a:extLst>
              <a:ext uri="{FF2B5EF4-FFF2-40B4-BE49-F238E27FC236}">
                <a16:creationId xmlns:a16="http://schemas.microsoft.com/office/drawing/2014/main" id="{55C0DFF0-5987-76AA-1877-B16FBC23A56B}"/>
              </a:ext>
            </a:extLst>
          </p:cNvPr>
          <p:cNvSpPr txBox="1">
            <a:spLocks/>
          </p:cNvSpPr>
          <p:nvPr/>
        </p:nvSpPr>
        <p:spPr>
          <a:xfrm>
            <a:off x="1" y="1051466"/>
            <a:ext cx="2266681" cy="472191"/>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b="1" dirty="0">
                <a:solidFill>
                  <a:srgbClr val="0070C0"/>
                </a:solidFill>
              </a:rPr>
              <a:t>Batch 10</a:t>
            </a:r>
          </a:p>
        </p:txBody>
      </p:sp>
      <p:sp>
        <p:nvSpPr>
          <p:cNvPr id="14" name="Title 10">
            <a:extLst>
              <a:ext uri="{FF2B5EF4-FFF2-40B4-BE49-F238E27FC236}">
                <a16:creationId xmlns:a16="http://schemas.microsoft.com/office/drawing/2014/main" id="{F626EB42-4733-4979-0B1D-CE12EECF585D}"/>
              </a:ext>
            </a:extLst>
          </p:cNvPr>
          <p:cNvSpPr txBox="1">
            <a:spLocks/>
          </p:cNvSpPr>
          <p:nvPr/>
        </p:nvSpPr>
        <p:spPr>
          <a:xfrm>
            <a:off x="502277" y="4542860"/>
            <a:ext cx="2814286" cy="189648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000" dirty="0">
                <a:solidFill>
                  <a:schemeClr val="accent2">
                    <a:lumMod val="50000"/>
                  </a:schemeClr>
                </a:solidFill>
              </a:rPr>
              <a:t>Project Guide:</a:t>
            </a:r>
          </a:p>
          <a:p>
            <a:pPr algn="l"/>
            <a:r>
              <a:rPr lang="en-IN" sz="2000" dirty="0">
                <a:solidFill>
                  <a:schemeClr val="accent2">
                    <a:lumMod val="50000"/>
                  </a:schemeClr>
                </a:solidFill>
              </a:rPr>
              <a:t>Mr. Sd </a:t>
            </a:r>
            <a:r>
              <a:rPr lang="en-IN" sz="2000" dirty="0" err="1">
                <a:solidFill>
                  <a:schemeClr val="accent2">
                    <a:lumMod val="50000"/>
                  </a:schemeClr>
                </a:solidFill>
              </a:rPr>
              <a:t>Beeban</a:t>
            </a:r>
            <a:r>
              <a:rPr lang="en-IN" sz="2000" dirty="0">
                <a:solidFill>
                  <a:schemeClr val="accent2">
                    <a:lumMod val="50000"/>
                  </a:schemeClr>
                </a:solidFill>
              </a:rPr>
              <a:t> Basha,</a:t>
            </a:r>
          </a:p>
          <a:p>
            <a:pPr algn="l"/>
            <a:r>
              <a:rPr lang="en-IN" sz="2000" dirty="0">
                <a:solidFill>
                  <a:schemeClr val="accent2">
                    <a:lumMod val="50000"/>
                  </a:schemeClr>
                </a:solidFill>
              </a:rPr>
              <a:t>Associate Professor,</a:t>
            </a:r>
          </a:p>
          <a:p>
            <a:pPr algn="l"/>
            <a:r>
              <a:rPr lang="en-IN" sz="2000" dirty="0" err="1">
                <a:solidFill>
                  <a:schemeClr val="accent2">
                    <a:lumMod val="50000"/>
                  </a:schemeClr>
                </a:solidFill>
              </a:rPr>
              <a:t>Dept.of</a:t>
            </a:r>
            <a:r>
              <a:rPr lang="en-IN" sz="2000" dirty="0">
                <a:solidFill>
                  <a:schemeClr val="accent2">
                    <a:lumMod val="50000"/>
                  </a:schemeClr>
                </a:solidFill>
              </a:rPr>
              <a:t> CSM,</a:t>
            </a:r>
          </a:p>
          <a:p>
            <a:pPr algn="l"/>
            <a:r>
              <a:rPr lang="en-IN" sz="2000" dirty="0">
                <a:solidFill>
                  <a:schemeClr val="accent2">
                    <a:lumMod val="50000"/>
                  </a:schemeClr>
                </a:solidFill>
              </a:rPr>
              <a:t>VVIT</a:t>
            </a:r>
          </a:p>
          <a:p>
            <a:pPr algn="l"/>
            <a:endParaRPr lang="en-IN" sz="3200" dirty="0"/>
          </a:p>
        </p:txBody>
      </p:sp>
    </p:spTree>
    <p:extLst>
      <p:ext uri="{BB962C8B-B14F-4D97-AF65-F5344CB8AC3E}">
        <p14:creationId xmlns:p14="http://schemas.microsoft.com/office/powerpoint/2010/main" val="1629113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9FBD77-8D20-3CB5-B9E4-07FE568FFE8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C0CF5C3-C902-0214-AF11-D947640E16F9}"/>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22DCB19-044A-253D-5B22-2B9DC5395E66}"/>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308F0FE-8D8B-6CF6-E32A-72B6605A10A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44F01A44-C930-0F8E-0440-1577CC5A7BE1}"/>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865C2868-397F-2ACF-776B-BB7554CC8CE0}"/>
              </a:ext>
            </a:extLst>
          </p:cNvPr>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DBA36434-8ECD-86B3-25C1-7C1A6061B001}"/>
              </a:ext>
            </a:extLst>
          </p:cNvPr>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10</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1A8CEAF0-5FD6-D70A-3542-70FF38757716}"/>
              </a:ext>
            </a:extLst>
          </p:cNvPr>
          <p:cNvSpPr>
            <a:spLocks noGrp="1"/>
          </p:cNvSpPr>
          <p:nvPr>
            <p:ph type="ctrTitle"/>
          </p:nvPr>
        </p:nvSpPr>
        <p:spPr>
          <a:xfrm>
            <a:off x="315884" y="1048818"/>
            <a:ext cx="11839626" cy="1609103"/>
          </a:xfrm>
        </p:spPr>
        <p:txBody>
          <a:bodyPr>
            <a:normAutofit fontScale="90000"/>
          </a:bodyPr>
          <a:lstStyle/>
          <a:p>
            <a:pPr algn="l"/>
            <a:r>
              <a:rPr lang="en-US" sz="2400" b="1" spc="0" dirty="0">
                <a:effectLst/>
                <a:latin typeface="Times New Roman" panose="02020603050405020304" pitchFamily="18" charset="0"/>
                <a:ea typeface="Times New Roman" panose="02020603050405020304" pitchFamily="18" charset="0"/>
              </a:rPr>
              <a:t>3.Multilingual Support:</a:t>
            </a:r>
            <a:r>
              <a:rPr lang="en-US" sz="2400" b="1" spc="-25" dirty="0">
                <a:effectLst/>
                <a:latin typeface="Times New Roman" panose="02020603050405020304" pitchFamily="18" charset="0"/>
                <a:ea typeface="Times New Roman" panose="02020603050405020304" pitchFamily="18" charset="0"/>
              </a:rPr>
              <a:t> </a:t>
            </a:r>
            <a:r>
              <a:rPr lang="en-US" sz="2400" spc="0" dirty="0">
                <a:effectLst/>
                <a:latin typeface="Times New Roman" panose="02020603050405020304" pitchFamily="18" charset="0"/>
                <a:ea typeface="Times New Roman" panose="02020603050405020304" pitchFamily="18" charset="0"/>
              </a:rPr>
              <a:t>With this feature, users can effortlessly interact with the chatbot in their preferred language, ensuring seamless communication and accessibility. Supporting six major languages - English, Hindi, Spanish, Russian, Chinese, and Telugu—the system enhances user experience by breaking language barriers and enabling a more inclusive ticket booking process.</a:t>
            </a:r>
            <a:br>
              <a:rPr lang="en-IN" sz="2400" spc="0" dirty="0">
                <a:effectLst/>
                <a:latin typeface="Times New Roman" panose="02020603050405020304" pitchFamily="18" charset="0"/>
                <a:ea typeface="Times New Roman" panose="02020603050405020304" pitchFamily="18" charset="0"/>
              </a:rPr>
            </a:br>
            <a:endParaRPr lang="en-IN" sz="2400" dirty="0">
              <a:solidFill>
                <a:schemeClr val="accent2">
                  <a:lumMod val="75000"/>
                </a:schemeClr>
              </a:solidFill>
            </a:endParaRPr>
          </a:p>
        </p:txBody>
      </p:sp>
      <p:sp>
        <p:nvSpPr>
          <p:cNvPr id="2" name="Title 10">
            <a:extLst>
              <a:ext uri="{FF2B5EF4-FFF2-40B4-BE49-F238E27FC236}">
                <a16:creationId xmlns:a16="http://schemas.microsoft.com/office/drawing/2014/main" id="{915D1A0C-8545-5233-68F2-C49F17694871}"/>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3" name="Picture 2">
            <a:extLst>
              <a:ext uri="{FF2B5EF4-FFF2-40B4-BE49-F238E27FC236}">
                <a16:creationId xmlns:a16="http://schemas.microsoft.com/office/drawing/2014/main" id="{E5702553-6CFA-15C8-3DEC-13DCE5367503}"/>
              </a:ext>
            </a:extLst>
          </p:cNvPr>
          <p:cNvPicPr>
            <a:picLocks noChangeAspect="1"/>
          </p:cNvPicPr>
          <p:nvPr/>
        </p:nvPicPr>
        <p:blipFill>
          <a:blip r:embed="rId4"/>
          <a:stretch>
            <a:fillRect/>
          </a:stretch>
        </p:blipFill>
        <p:spPr>
          <a:xfrm>
            <a:off x="1180408" y="2493818"/>
            <a:ext cx="9858894" cy="3674225"/>
          </a:xfrm>
          <a:prstGeom prst="rect">
            <a:avLst/>
          </a:prstGeom>
        </p:spPr>
      </p:pic>
    </p:spTree>
    <p:extLst>
      <p:ext uri="{BB962C8B-B14F-4D97-AF65-F5344CB8AC3E}">
        <p14:creationId xmlns:p14="http://schemas.microsoft.com/office/powerpoint/2010/main" val="363984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0B97E2-A894-E022-F384-26A2B65616E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412F50B-4393-2D24-83B1-6C3AC822780C}"/>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5B76521-39D6-7C1A-F70F-61AA4808AAF7}"/>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666D5D6-E9C2-D856-D690-34C45620EE9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B27B1558-08BB-AA7E-1275-6929B95825F7}"/>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86AE24BC-830F-04A1-C0F0-50DD3589D6C2}"/>
              </a:ext>
            </a:extLst>
          </p:cNvPr>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1147EA95-59E2-A133-D6B3-0CBE181A8C0D}"/>
              </a:ext>
            </a:extLst>
          </p:cNvPr>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11</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8C51676F-7FF8-1588-0D19-AAB47CD30009}"/>
              </a:ext>
            </a:extLst>
          </p:cNvPr>
          <p:cNvSpPr>
            <a:spLocks noGrp="1"/>
          </p:cNvSpPr>
          <p:nvPr>
            <p:ph type="ctrTitle"/>
          </p:nvPr>
        </p:nvSpPr>
        <p:spPr>
          <a:xfrm>
            <a:off x="315884" y="1048818"/>
            <a:ext cx="11839626" cy="1444999"/>
          </a:xfrm>
        </p:spPr>
        <p:txBody>
          <a:bodyPr>
            <a:normAutofit/>
          </a:bodyPr>
          <a:lstStyle/>
          <a:p>
            <a:pPr algn="l"/>
            <a:r>
              <a:rPr lang="en-US" sz="2400" b="1" spc="0" dirty="0">
                <a:effectLst/>
                <a:latin typeface="Times New Roman" panose="02020603050405020304" pitchFamily="18" charset="0"/>
                <a:ea typeface="Times New Roman" panose="02020603050405020304" pitchFamily="18" charset="0"/>
              </a:rPr>
              <a:t>4.Museum Recommendation: </a:t>
            </a:r>
            <a:r>
              <a:rPr lang="en-US" sz="2400" spc="0" dirty="0">
                <a:effectLst/>
                <a:latin typeface="Times New Roman" panose="02020603050405020304" pitchFamily="18" charset="0"/>
                <a:ea typeface="Times New Roman" panose="02020603050405020304" pitchFamily="18" charset="0"/>
              </a:rPr>
              <a:t>With this feature, users receive personalized museum recommendations based on their preferred location and category, streamlining the ticket booking process. </a:t>
            </a:r>
            <a:br>
              <a:rPr lang="en-IN" sz="2400" spc="0" dirty="0">
                <a:effectLst/>
                <a:latin typeface="Times New Roman" panose="02020603050405020304" pitchFamily="18" charset="0"/>
                <a:ea typeface="Times New Roman" panose="02020603050405020304" pitchFamily="18" charset="0"/>
              </a:rPr>
            </a:br>
            <a:endParaRPr lang="en-IN" sz="2400" dirty="0">
              <a:solidFill>
                <a:schemeClr val="accent2">
                  <a:lumMod val="75000"/>
                </a:schemeClr>
              </a:solidFill>
            </a:endParaRPr>
          </a:p>
        </p:txBody>
      </p:sp>
      <p:sp>
        <p:nvSpPr>
          <p:cNvPr id="2" name="Title 10">
            <a:extLst>
              <a:ext uri="{FF2B5EF4-FFF2-40B4-BE49-F238E27FC236}">
                <a16:creationId xmlns:a16="http://schemas.microsoft.com/office/drawing/2014/main" id="{BABDBF28-7339-FD53-16E6-C73138F54374}"/>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10" name="Picture 9">
            <a:extLst>
              <a:ext uri="{FF2B5EF4-FFF2-40B4-BE49-F238E27FC236}">
                <a16:creationId xmlns:a16="http://schemas.microsoft.com/office/drawing/2014/main" id="{D43CEEC8-CD6C-50F5-BFB8-F2C83B476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64" y="2344189"/>
            <a:ext cx="5597236" cy="3836748"/>
          </a:xfrm>
          <a:prstGeom prst="rect">
            <a:avLst/>
          </a:prstGeom>
        </p:spPr>
      </p:pic>
      <p:pic>
        <p:nvPicPr>
          <p:cNvPr id="12" name="Picture 11">
            <a:extLst>
              <a:ext uri="{FF2B5EF4-FFF2-40B4-BE49-F238E27FC236}">
                <a16:creationId xmlns:a16="http://schemas.microsoft.com/office/drawing/2014/main" id="{A98A9101-7AD5-B888-1F72-C1C184CE91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4852" y="2233622"/>
            <a:ext cx="4904508" cy="4057881"/>
          </a:xfrm>
          <a:prstGeom prst="rect">
            <a:avLst/>
          </a:prstGeom>
        </p:spPr>
      </p:pic>
    </p:spTree>
    <p:extLst>
      <p:ext uri="{BB962C8B-B14F-4D97-AF65-F5344CB8AC3E}">
        <p14:creationId xmlns:p14="http://schemas.microsoft.com/office/powerpoint/2010/main" val="393156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6C7179-41E7-1CF4-F4B2-B5E3336B0A9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DA9BD1B-6D94-CDBD-FF7A-8E4E5D2DA454}"/>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CF34658-DFE2-5EB0-14A2-EDBCB5B15634}"/>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D4C9303-842D-0F48-90FF-421EF2F3A7D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1766A862-B641-D441-220E-CC7A263800F9}"/>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179025EF-D557-B08E-6835-51F91E1200DB}"/>
              </a:ext>
            </a:extLst>
          </p:cNvPr>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DF5CC0FF-E462-074C-6063-3B2C4403FC92}"/>
              </a:ext>
            </a:extLst>
          </p:cNvPr>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12</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91371671-F054-BE78-F6BD-A8D71B4C3B0C}"/>
              </a:ext>
            </a:extLst>
          </p:cNvPr>
          <p:cNvSpPr>
            <a:spLocks noGrp="1"/>
          </p:cNvSpPr>
          <p:nvPr>
            <p:ph type="ctrTitle"/>
          </p:nvPr>
        </p:nvSpPr>
        <p:spPr>
          <a:xfrm>
            <a:off x="315884" y="1121880"/>
            <a:ext cx="11839626" cy="1920578"/>
          </a:xfrm>
        </p:spPr>
        <p:txBody>
          <a:bodyPr>
            <a:normAutofit fontScale="90000"/>
          </a:bodyPr>
          <a:lstStyle/>
          <a:p>
            <a:pPr algn="l"/>
            <a:r>
              <a:rPr lang="en-US" sz="2400" b="1" dirty="0">
                <a:effectLst/>
                <a:latin typeface="Times New Roman" panose="02020603050405020304" pitchFamily="18" charset="0"/>
                <a:ea typeface="Times New Roman" panose="02020603050405020304" pitchFamily="18" charset="0"/>
              </a:rPr>
              <a:t>5.Ticket Booking and Notification:</a:t>
            </a:r>
            <a:r>
              <a:rPr lang="en-US" sz="2400" b="1" spc="19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With this feature, users can seamlessly book tickets through the chatbot or web interface, selecting their preferred museum, date, and time. Additionally, the system provides real-time notifications and alerts, reminding users of upcoming visits, payment confirmations, and any important updates related to their bookings, ensuring a smooth and hassle-free experience.</a:t>
            </a:r>
            <a:br>
              <a:rPr lang="en-IN" sz="2400" dirty="0"/>
            </a:br>
            <a:br>
              <a:rPr lang="en-IN" sz="2400" spc="0" dirty="0">
                <a:effectLst/>
                <a:latin typeface="Times New Roman" panose="02020603050405020304" pitchFamily="18" charset="0"/>
                <a:ea typeface="Times New Roman" panose="02020603050405020304" pitchFamily="18" charset="0"/>
              </a:rPr>
            </a:br>
            <a:endParaRPr lang="en-IN" sz="2400" dirty="0">
              <a:solidFill>
                <a:schemeClr val="accent2">
                  <a:lumMod val="75000"/>
                </a:schemeClr>
              </a:solidFill>
            </a:endParaRPr>
          </a:p>
        </p:txBody>
      </p:sp>
      <p:sp>
        <p:nvSpPr>
          <p:cNvPr id="2" name="Title 10">
            <a:extLst>
              <a:ext uri="{FF2B5EF4-FFF2-40B4-BE49-F238E27FC236}">
                <a16:creationId xmlns:a16="http://schemas.microsoft.com/office/drawing/2014/main" id="{2991951B-3AD9-3B6C-CA56-2A34D66048A2}"/>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3" name="Picture 2">
            <a:extLst>
              <a:ext uri="{FF2B5EF4-FFF2-40B4-BE49-F238E27FC236}">
                <a16:creationId xmlns:a16="http://schemas.microsoft.com/office/drawing/2014/main" id="{9E3F22AE-8EA5-CF4B-A816-FEBC6CC2A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43941"/>
            <a:ext cx="4488873" cy="3866369"/>
          </a:xfrm>
          <a:prstGeom prst="rect">
            <a:avLst/>
          </a:prstGeom>
        </p:spPr>
      </p:pic>
      <p:pic>
        <p:nvPicPr>
          <p:cNvPr id="13" name="Picture 12">
            <a:extLst>
              <a:ext uri="{FF2B5EF4-FFF2-40B4-BE49-F238E27FC236}">
                <a16:creationId xmlns:a16="http://schemas.microsoft.com/office/drawing/2014/main" id="{C475282E-52F7-B39D-CDD9-7E541577B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9619" y="2643447"/>
            <a:ext cx="3133726" cy="3666863"/>
          </a:xfrm>
          <a:prstGeom prst="rect">
            <a:avLst/>
          </a:prstGeom>
        </p:spPr>
      </p:pic>
      <p:pic>
        <p:nvPicPr>
          <p:cNvPr id="14" name="Picture 13">
            <a:extLst>
              <a:ext uri="{FF2B5EF4-FFF2-40B4-BE49-F238E27FC236}">
                <a16:creationId xmlns:a16="http://schemas.microsoft.com/office/drawing/2014/main" id="{9305571E-741B-B302-C489-21E920FAFC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8619" y="2535224"/>
            <a:ext cx="3517497" cy="3866368"/>
          </a:xfrm>
          <a:prstGeom prst="rect">
            <a:avLst/>
          </a:prstGeom>
        </p:spPr>
      </p:pic>
    </p:spTree>
    <p:extLst>
      <p:ext uri="{BB962C8B-B14F-4D97-AF65-F5344CB8AC3E}">
        <p14:creationId xmlns:p14="http://schemas.microsoft.com/office/powerpoint/2010/main" val="2831367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92C951B-BFD2-8068-6060-EA3F8781130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9847794-386D-7660-968C-7E0B143A9F68}"/>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B2B8324-53CD-6D57-641B-C57A8AF52E9E}"/>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BD7E960-A5FD-3A0A-0869-DB326481DC9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C07DA66D-4407-051B-B72C-88E11E77E21D}"/>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8C64A7A6-BB77-230C-84BA-20241487A8AA}"/>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0BCF261E-D8CF-7D65-0F8E-E6E7E357999E}"/>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13</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BACCF866-8C6E-809D-BBDE-020EBAEE36D1}"/>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10" name="Picture 9">
            <a:extLst>
              <a:ext uri="{FF2B5EF4-FFF2-40B4-BE49-F238E27FC236}">
                <a16:creationId xmlns:a16="http://schemas.microsoft.com/office/drawing/2014/main" id="{839EF6A1-F839-140B-1506-B248C9C83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629" y="1221165"/>
            <a:ext cx="5641570" cy="5089145"/>
          </a:xfrm>
          <a:prstGeom prst="rect">
            <a:avLst/>
          </a:prstGeom>
        </p:spPr>
      </p:pic>
      <p:pic>
        <p:nvPicPr>
          <p:cNvPr id="12" name="Picture 11">
            <a:extLst>
              <a:ext uri="{FF2B5EF4-FFF2-40B4-BE49-F238E27FC236}">
                <a16:creationId xmlns:a16="http://schemas.microsoft.com/office/drawing/2014/main" id="{0C134F40-8B11-C156-F892-0F164F591D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7549" y="1121880"/>
            <a:ext cx="5641571" cy="5188430"/>
          </a:xfrm>
          <a:prstGeom prst="rect">
            <a:avLst/>
          </a:prstGeom>
        </p:spPr>
      </p:pic>
    </p:spTree>
    <p:extLst>
      <p:ext uri="{BB962C8B-B14F-4D97-AF65-F5344CB8AC3E}">
        <p14:creationId xmlns:p14="http://schemas.microsoft.com/office/powerpoint/2010/main" val="1205153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E529F1-55A1-2BD4-C31C-809E1558064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1A35B21-A135-7865-26E6-F1673138D876}"/>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10571228-50C3-E015-E4E5-2C19AF7B0C1F}"/>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341BFBF-14D5-580A-B543-B413615A14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33BABE96-433E-A711-6929-D2CCE73EFA26}"/>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73122F67-2E60-0E8C-405B-FD44637707B9}"/>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A23F1DEE-7DAA-59FB-873A-DECCAA566C60}"/>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14</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A48A9C94-450C-077D-89BB-C84A32DB1729}"/>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3" name="Picture 2">
            <a:extLst>
              <a:ext uri="{FF2B5EF4-FFF2-40B4-BE49-F238E27FC236}">
                <a16:creationId xmlns:a16="http://schemas.microsoft.com/office/drawing/2014/main" id="{E69CADB2-62A6-6CD2-0744-935EC5CAF42C}"/>
              </a:ext>
            </a:extLst>
          </p:cNvPr>
          <p:cNvPicPr>
            <a:picLocks noChangeAspect="1"/>
          </p:cNvPicPr>
          <p:nvPr/>
        </p:nvPicPr>
        <p:blipFill>
          <a:blip r:embed="rId4"/>
          <a:stretch>
            <a:fillRect/>
          </a:stretch>
        </p:blipFill>
        <p:spPr>
          <a:xfrm>
            <a:off x="2028305" y="1396537"/>
            <a:ext cx="8296102" cy="4777250"/>
          </a:xfrm>
          <a:prstGeom prst="rect">
            <a:avLst/>
          </a:prstGeom>
        </p:spPr>
      </p:pic>
    </p:spTree>
    <p:extLst>
      <p:ext uri="{BB962C8B-B14F-4D97-AF65-F5344CB8AC3E}">
        <p14:creationId xmlns:p14="http://schemas.microsoft.com/office/powerpoint/2010/main" val="329154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2BA267C-5440-669D-ADDA-CC8ABA41F3C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1A1FE53-34C1-0901-C96E-84F34326E62B}"/>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C354148-2445-D982-EA26-DBC900CB205D}"/>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6A50962-C9C0-BD4C-DA1D-E790D3590BB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A0EB5995-29C5-CA62-3532-37B1C1D31483}"/>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5330FBEB-509B-2CC8-0A2C-2FB103C4331A}"/>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F0B63CF-E4F3-F445-6C71-BF5B67D15293}"/>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FF7B3FBB-8E52-F64F-5CA7-7284FC096EAD}"/>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1" name="TextBox 10">
            <a:extLst>
              <a:ext uri="{FF2B5EF4-FFF2-40B4-BE49-F238E27FC236}">
                <a16:creationId xmlns:a16="http://schemas.microsoft.com/office/drawing/2014/main" id="{005D556E-8DF4-3C09-77F7-6751135F1130}"/>
              </a:ext>
            </a:extLst>
          </p:cNvPr>
          <p:cNvSpPr txBox="1"/>
          <p:nvPr/>
        </p:nvSpPr>
        <p:spPr>
          <a:xfrm>
            <a:off x="838199" y="1013790"/>
            <a:ext cx="9752215" cy="1477328"/>
          </a:xfrm>
          <a:prstGeom prst="rect">
            <a:avLst/>
          </a:prstGeom>
          <a:noFill/>
        </p:spPr>
        <p:txBody>
          <a:bodyPr wrap="square">
            <a:spAutoFit/>
          </a:bodyPr>
          <a:lstStyle/>
          <a:p>
            <a:r>
              <a:rPr lang="en-US" sz="1800" b="1" spc="0" dirty="0">
                <a:effectLst/>
                <a:latin typeface="Times New Roman" panose="02020603050405020304" pitchFamily="18" charset="0"/>
                <a:ea typeface="Times New Roman" panose="02020603050405020304" pitchFamily="18" charset="0"/>
              </a:rPr>
              <a:t>6.Booking Management:</a:t>
            </a:r>
            <a:r>
              <a:rPr lang="en-US" sz="1800" spc="0" dirty="0">
                <a:effectLst/>
                <a:latin typeface="Times New Roman" panose="02020603050405020304" pitchFamily="18" charset="0"/>
                <a:ea typeface="Times New Roman" panose="02020603050405020304" pitchFamily="18" charset="0"/>
              </a:rPr>
              <a:t> With this feature, users can manage their reservations effortlessly, including cancellation, rescheduling, and modifications to visit dates and times. The system ensures flexibility by allowing users to update their bookings as needed while providing instant confirmations and notifications, enhancing convenience and user control over their ticketing experience.</a:t>
            </a:r>
            <a:br>
              <a:rPr lang="en-IN" sz="1800" spc="0" dirty="0">
                <a:effectLst/>
                <a:latin typeface="Times New Roman" panose="02020603050405020304" pitchFamily="18" charset="0"/>
                <a:ea typeface="Times New Roman" panose="02020603050405020304" pitchFamily="18" charset="0"/>
              </a:rPr>
            </a:br>
            <a:endParaRPr lang="en-IN" dirty="0"/>
          </a:p>
        </p:txBody>
      </p:sp>
      <p:pic>
        <p:nvPicPr>
          <p:cNvPr id="12" name="Picture 11">
            <a:extLst>
              <a:ext uri="{FF2B5EF4-FFF2-40B4-BE49-F238E27FC236}">
                <a16:creationId xmlns:a16="http://schemas.microsoft.com/office/drawing/2014/main" id="{658D3BEF-56DB-A3D9-7485-042061409F29}"/>
              </a:ext>
            </a:extLst>
          </p:cNvPr>
          <p:cNvPicPr>
            <a:picLocks noChangeAspect="1"/>
          </p:cNvPicPr>
          <p:nvPr/>
        </p:nvPicPr>
        <p:blipFill>
          <a:blip r:embed="rId4"/>
          <a:stretch>
            <a:fillRect/>
          </a:stretch>
        </p:blipFill>
        <p:spPr>
          <a:xfrm>
            <a:off x="199505" y="2627642"/>
            <a:ext cx="5735782" cy="3546145"/>
          </a:xfrm>
          <a:prstGeom prst="rect">
            <a:avLst/>
          </a:prstGeom>
        </p:spPr>
      </p:pic>
      <p:pic>
        <p:nvPicPr>
          <p:cNvPr id="13" name="Picture 12">
            <a:extLst>
              <a:ext uri="{FF2B5EF4-FFF2-40B4-BE49-F238E27FC236}">
                <a16:creationId xmlns:a16="http://schemas.microsoft.com/office/drawing/2014/main" id="{EF04ADBA-9C9F-3F3E-7197-CB4BD509E8FD}"/>
              </a:ext>
            </a:extLst>
          </p:cNvPr>
          <p:cNvPicPr>
            <a:picLocks noChangeAspect="1"/>
          </p:cNvPicPr>
          <p:nvPr/>
        </p:nvPicPr>
        <p:blipFill>
          <a:blip r:embed="rId5"/>
          <a:stretch>
            <a:fillRect/>
          </a:stretch>
        </p:blipFill>
        <p:spPr>
          <a:xfrm>
            <a:off x="6256714" y="2405767"/>
            <a:ext cx="5397730" cy="3768020"/>
          </a:xfrm>
          <a:prstGeom prst="rect">
            <a:avLst/>
          </a:prstGeom>
        </p:spPr>
      </p:pic>
    </p:spTree>
    <p:extLst>
      <p:ext uri="{BB962C8B-B14F-4D97-AF65-F5344CB8AC3E}">
        <p14:creationId xmlns:p14="http://schemas.microsoft.com/office/powerpoint/2010/main" val="3538245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FF40AE-2793-40AA-767C-AD3AE4D6283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1669AD-CFE3-2120-3279-219C3DC75573}"/>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E3CE7FF5-FEDA-D02D-04B7-749E449B8745}"/>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326EA90-DE64-08C0-A635-FC6EEE2E34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6AFE6D2C-AB4C-A5DC-85D9-055E7F52BBA0}"/>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FF734656-F369-19DB-3F5F-1E1A13622662}"/>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23C0B918-4C05-C05E-B818-4E8ED147E121}"/>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16</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85F50A6F-F496-885B-C635-A1356E9F69BA}"/>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3" name="Picture 2">
            <a:extLst>
              <a:ext uri="{FF2B5EF4-FFF2-40B4-BE49-F238E27FC236}">
                <a16:creationId xmlns:a16="http://schemas.microsoft.com/office/drawing/2014/main" id="{1237ECA9-D70F-2743-4154-17378F79E41E}"/>
              </a:ext>
            </a:extLst>
          </p:cNvPr>
          <p:cNvPicPr>
            <a:picLocks noChangeAspect="1"/>
          </p:cNvPicPr>
          <p:nvPr/>
        </p:nvPicPr>
        <p:blipFill>
          <a:blip r:embed="rId4"/>
          <a:stretch>
            <a:fillRect/>
          </a:stretch>
        </p:blipFill>
        <p:spPr>
          <a:xfrm>
            <a:off x="1" y="1155854"/>
            <a:ext cx="5935286" cy="2917381"/>
          </a:xfrm>
          <a:prstGeom prst="rect">
            <a:avLst/>
          </a:prstGeom>
        </p:spPr>
      </p:pic>
      <p:pic>
        <p:nvPicPr>
          <p:cNvPr id="10" name="Picture 9">
            <a:extLst>
              <a:ext uri="{FF2B5EF4-FFF2-40B4-BE49-F238E27FC236}">
                <a16:creationId xmlns:a16="http://schemas.microsoft.com/office/drawing/2014/main" id="{2CFF89D0-6273-D53A-A0DE-3C3A5D234012}"/>
              </a:ext>
            </a:extLst>
          </p:cNvPr>
          <p:cNvPicPr>
            <a:picLocks noChangeAspect="1"/>
          </p:cNvPicPr>
          <p:nvPr/>
        </p:nvPicPr>
        <p:blipFill>
          <a:blip r:embed="rId5"/>
          <a:stretch>
            <a:fillRect/>
          </a:stretch>
        </p:blipFill>
        <p:spPr>
          <a:xfrm>
            <a:off x="6213196" y="1016193"/>
            <a:ext cx="5497484" cy="2605443"/>
          </a:xfrm>
          <a:prstGeom prst="rect">
            <a:avLst/>
          </a:prstGeom>
        </p:spPr>
      </p:pic>
      <p:pic>
        <p:nvPicPr>
          <p:cNvPr id="14" name="Picture 13">
            <a:extLst>
              <a:ext uri="{FF2B5EF4-FFF2-40B4-BE49-F238E27FC236}">
                <a16:creationId xmlns:a16="http://schemas.microsoft.com/office/drawing/2014/main" id="{863D1787-084A-2EFB-3388-E92D85B347E2}"/>
              </a:ext>
            </a:extLst>
          </p:cNvPr>
          <p:cNvPicPr>
            <a:picLocks noChangeAspect="1"/>
          </p:cNvPicPr>
          <p:nvPr/>
        </p:nvPicPr>
        <p:blipFill>
          <a:blip r:embed="rId6"/>
          <a:stretch>
            <a:fillRect/>
          </a:stretch>
        </p:blipFill>
        <p:spPr>
          <a:xfrm>
            <a:off x="1" y="4073235"/>
            <a:ext cx="6095999" cy="2527070"/>
          </a:xfrm>
          <a:prstGeom prst="rect">
            <a:avLst/>
          </a:prstGeom>
        </p:spPr>
      </p:pic>
      <p:pic>
        <p:nvPicPr>
          <p:cNvPr id="16" name="Picture 15">
            <a:extLst>
              <a:ext uri="{FF2B5EF4-FFF2-40B4-BE49-F238E27FC236}">
                <a16:creationId xmlns:a16="http://schemas.microsoft.com/office/drawing/2014/main" id="{0BA6F985-4270-9C44-F7E7-A798BB1EED51}"/>
              </a:ext>
            </a:extLst>
          </p:cNvPr>
          <p:cNvPicPr>
            <a:picLocks noChangeAspect="1"/>
          </p:cNvPicPr>
          <p:nvPr/>
        </p:nvPicPr>
        <p:blipFill>
          <a:blip r:embed="rId6"/>
          <a:stretch>
            <a:fillRect/>
          </a:stretch>
        </p:blipFill>
        <p:spPr>
          <a:xfrm>
            <a:off x="6096001" y="3621636"/>
            <a:ext cx="6096000" cy="2917381"/>
          </a:xfrm>
          <a:prstGeom prst="rect">
            <a:avLst/>
          </a:prstGeom>
        </p:spPr>
      </p:pic>
    </p:spTree>
    <p:extLst>
      <p:ext uri="{BB962C8B-B14F-4D97-AF65-F5344CB8AC3E}">
        <p14:creationId xmlns:p14="http://schemas.microsoft.com/office/powerpoint/2010/main" val="3694955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EA95BA-92F3-7D37-DBD0-89CD7BE4E54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70560A9-A628-5CEA-AE78-E8F49B97F605}"/>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75164A0-3165-BBBD-6806-18DFF14C0FAC}"/>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BF944EE-4D5E-B850-49F8-B941BC2239D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96C81209-23B8-3FA4-8C14-634932A16C13}"/>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AC898CD4-E3C5-D1B8-7E79-38014F89567D}"/>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51B0BE7E-C77B-313E-7481-18CB89BCA657}"/>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17</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964A8B42-1F90-FCC6-E3C0-9B5AE8CF6521}"/>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2" name="TextBox 11">
            <a:extLst>
              <a:ext uri="{FF2B5EF4-FFF2-40B4-BE49-F238E27FC236}">
                <a16:creationId xmlns:a16="http://schemas.microsoft.com/office/drawing/2014/main" id="{51409C75-A4F2-CA0A-936F-BEAB9566A6C5}"/>
              </a:ext>
            </a:extLst>
          </p:cNvPr>
          <p:cNvSpPr txBox="1"/>
          <p:nvPr/>
        </p:nvSpPr>
        <p:spPr>
          <a:xfrm>
            <a:off x="266007" y="1170845"/>
            <a:ext cx="10756669" cy="120032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7.Payment Integration:</a:t>
            </a:r>
            <a:r>
              <a:rPr lang="en-US" sz="1800" dirty="0">
                <a:effectLst/>
                <a:latin typeface="Times New Roman" panose="02020603050405020304" pitchFamily="18" charset="0"/>
                <a:ea typeface="Times New Roman" panose="02020603050405020304" pitchFamily="18" charset="0"/>
              </a:rPr>
              <a:t> With this feature, secure and seamless payment processing is enabled through </a:t>
            </a:r>
            <a:r>
              <a:rPr lang="en-US" sz="1800" dirty="0" err="1">
                <a:effectLst/>
                <a:latin typeface="Times New Roman" panose="02020603050405020304" pitchFamily="18" charset="0"/>
                <a:ea typeface="Times New Roman" panose="02020603050405020304" pitchFamily="18" charset="0"/>
              </a:rPr>
              <a:t>Razorpay</a:t>
            </a:r>
            <a:r>
              <a:rPr lang="en-US" sz="1800" dirty="0">
                <a:effectLst/>
                <a:latin typeface="Times New Roman" panose="02020603050405020304" pitchFamily="18" charset="0"/>
                <a:ea typeface="Times New Roman" panose="02020603050405020304" pitchFamily="18" charset="0"/>
              </a:rPr>
              <a:t> API, allowing users to complete transactions effortlessly. The integration supports multiple payment methods, including credit/debit cards, UPI, net banking, ensuring a smooth and reliable checkout experience for ticket bookings</a:t>
            </a:r>
            <a:endParaRPr lang="en-IN" dirty="0"/>
          </a:p>
        </p:txBody>
      </p:sp>
      <p:pic>
        <p:nvPicPr>
          <p:cNvPr id="13" name="Picture 12">
            <a:extLst>
              <a:ext uri="{FF2B5EF4-FFF2-40B4-BE49-F238E27FC236}">
                <a16:creationId xmlns:a16="http://schemas.microsoft.com/office/drawing/2014/main" id="{D256E6B0-1D70-F7C8-F4CE-BEF8E28C81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887" y="2507697"/>
            <a:ext cx="5647114" cy="3802613"/>
          </a:xfrm>
          <a:prstGeom prst="rect">
            <a:avLst/>
          </a:prstGeom>
        </p:spPr>
      </p:pic>
      <p:pic>
        <p:nvPicPr>
          <p:cNvPr id="15" name="Picture 14">
            <a:extLst>
              <a:ext uri="{FF2B5EF4-FFF2-40B4-BE49-F238E27FC236}">
                <a16:creationId xmlns:a16="http://schemas.microsoft.com/office/drawing/2014/main" id="{E58573EB-8A8A-72F3-E3BF-F7FB594136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50676" y="2282303"/>
            <a:ext cx="5292437" cy="3891484"/>
          </a:xfrm>
          <a:prstGeom prst="rect">
            <a:avLst/>
          </a:prstGeom>
        </p:spPr>
      </p:pic>
    </p:spTree>
    <p:extLst>
      <p:ext uri="{BB962C8B-B14F-4D97-AF65-F5344CB8AC3E}">
        <p14:creationId xmlns:p14="http://schemas.microsoft.com/office/powerpoint/2010/main" val="3563037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FBF18D-6C05-BBEB-E75B-8D09A7EF96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751F9F3-0278-96D1-21CA-AA4AF5724E38}"/>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6EB079C-4B04-6F65-B687-646A605C29CC}"/>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7E98EF0-A2CB-C52A-006D-BA481C953A6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66E5441F-8312-F256-E6EB-0956F493B2B0}"/>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09ADEABB-2249-89BF-BB46-9A5C119A89AF}"/>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178804D-8C61-1E16-80EC-3C4B2088041E}"/>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18</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A69D24A5-B379-137A-798B-5D7186974693}"/>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0" name="TextBox 9">
            <a:extLst>
              <a:ext uri="{FF2B5EF4-FFF2-40B4-BE49-F238E27FC236}">
                <a16:creationId xmlns:a16="http://schemas.microsoft.com/office/drawing/2014/main" id="{E0633790-841F-834D-8AA3-DB745F359F27}"/>
              </a:ext>
            </a:extLst>
          </p:cNvPr>
          <p:cNvSpPr txBox="1"/>
          <p:nvPr/>
        </p:nvSpPr>
        <p:spPr>
          <a:xfrm>
            <a:off x="290945" y="1170845"/>
            <a:ext cx="9850582" cy="1200329"/>
          </a:xfrm>
          <a:prstGeom prst="rect">
            <a:avLst/>
          </a:prstGeom>
          <a:noFill/>
        </p:spPr>
        <p:txBody>
          <a:bodyPr wrap="square">
            <a:spAutoFit/>
          </a:bodyPr>
          <a:lstStyle/>
          <a:p>
            <a:r>
              <a:rPr lang="en-US" sz="1800" b="1" dirty="0">
                <a:effectLst/>
                <a:latin typeface="Times New Roman" panose="02020603050405020304" pitchFamily="18" charset="0"/>
                <a:ea typeface="Times New Roman" panose="02020603050405020304" pitchFamily="18" charset="0"/>
              </a:rPr>
              <a:t>8.Notifications and Alerts:</a:t>
            </a:r>
            <a:r>
              <a:rPr lang="en-US" sz="1800" dirty="0">
                <a:effectLst/>
                <a:latin typeface="Times New Roman" panose="02020603050405020304" pitchFamily="18" charset="0"/>
                <a:ea typeface="Times New Roman" panose="02020603050405020304" pitchFamily="18" charset="0"/>
              </a:rPr>
              <a:t> With this feature, users receive real-time notifications and alerts regarding their ticket bookings, payment confirmations, upcoming visits, and important museum updates. The system ensures timely reminders, reducing the chances of missed visits while enhancing user engagement and convenience</a:t>
            </a:r>
            <a:endParaRPr lang="en-IN" dirty="0"/>
          </a:p>
        </p:txBody>
      </p:sp>
      <p:pic>
        <p:nvPicPr>
          <p:cNvPr id="11" name="Picture 10">
            <a:extLst>
              <a:ext uri="{FF2B5EF4-FFF2-40B4-BE49-F238E27FC236}">
                <a16:creationId xmlns:a16="http://schemas.microsoft.com/office/drawing/2014/main" id="{5C34D377-B91A-1083-DDB0-A52C037C1115}"/>
              </a:ext>
            </a:extLst>
          </p:cNvPr>
          <p:cNvPicPr>
            <a:picLocks noChangeAspect="1"/>
          </p:cNvPicPr>
          <p:nvPr/>
        </p:nvPicPr>
        <p:blipFill>
          <a:blip r:embed="rId4"/>
          <a:stretch>
            <a:fillRect/>
          </a:stretch>
        </p:blipFill>
        <p:spPr>
          <a:xfrm>
            <a:off x="838200" y="2507698"/>
            <a:ext cx="10708178" cy="3536714"/>
          </a:xfrm>
          <a:prstGeom prst="rect">
            <a:avLst/>
          </a:prstGeom>
        </p:spPr>
      </p:pic>
    </p:spTree>
    <p:extLst>
      <p:ext uri="{BB962C8B-B14F-4D97-AF65-F5344CB8AC3E}">
        <p14:creationId xmlns:p14="http://schemas.microsoft.com/office/powerpoint/2010/main" val="1725357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299156-D988-8A61-FFD4-4FE27893BBB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E5AA9B2-D4E7-34D7-ECDD-3470220250DB}"/>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1FC0D0B-5089-5EBE-B22C-EC28DFDA5A91}"/>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FE0B19C-D9F7-5B22-CBD7-27DB1F9BAF3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C6A2FC3C-9F90-3A85-0C15-D7D11424254A}"/>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B4CBA92E-E9ED-FCEB-8200-5925EE9946E0}"/>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998EBD5F-A14A-96E2-EDC9-1F99570DBE21}"/>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19</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5246F836-DD7D-C22F-13F2-7A891F9001A1}"/>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0" name="TextBox 9">
            <a:extLst>
              <a:ext uri="{FF2B5EF4-FFF2-40B4-BE49-F238E27FC236}">
                <a16:creationId xmlns:a16="http://schemas.microsoft.com/office/drawing/2014/main" id="{113FEC17-5B67-F719-1D1E-9E91B6D78F21}"/>
              </a:ext>
            </a:extLst>
          </p:cNvPr>
          <p:cNvSpPr txBox="1"/>
          <p:nvPr/>
        </p:nvSpPr>
        <p:spPr>
          <a:xfrm>
            <a:off x="277497" y="1170845"/>
            <a:ext cx="10266219" cy="1477328"/>
          </a:xfrm>
          <a:prstGeom prst="rect">
            <a:avLst/>
          </a:prstGeom>
          <a:noFill/>
        </p:spPr>
        <p:txBody>
          <a:bodyPr wrap="square">
            <a:spAutoFit/>
          </a:bodyPr>
          <a:lstStyle/>
          <a:p>
            <a:r>
              <a:rPr lang="en-US" sz="1800" b="1" spc="0" dirty="0">
                <a:effectLst/>
                <a:latin typeface="Times New Roman" panose="02020603050405020304" pitchFamily="18" charset="0"/>
                <a:ea typeface="Times New Roman" panose="02020603050405020304" pitchFamily="18" charset="0"/>
              </a:rPr>
              <a:t>9.Accessibility Feature: </a:t>
            </a:r>
            <a:r>
              <a:rPr lang="en-US" sz="1800" spc="0" dirty="0">
                <a:effectLst/>
                <a:latin typeface="Times New Roman" panose="02020603050405020304" pitchFamily="18" charset="0"/>
                <a:ea typeface="Times New Roman" panose="02020603050405020304" pitchFamily="18" charset="0"/>
              </a:rPr>
              <a:t>With this feature, the system enhances usability for all users, including those with visual or motor impairments, by incorporating voice support and keyboard navigation. This ensures a more inclusive and user-friendly experience, allowing seamless interaction with the chatbot and ticketing system through speech commands and assistive technologies.</a:t>
            </a:r>
            <a:br>
              <a:rPr lang="en-IN" sz="1800" spc="0" dirty="0">
                <a:effectLst/>
                <a:latin typeface="Times New Roman" panose="02020603050405020304" pitchFamily="18" charset="0"/>
                <a:ea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CDFD7951-F874-5FFE-6EAA-61C32C8E97B9}"/>
              </a:ext>
            </a:extLst>
          </p:cNvPr>
          <p:cNvPicPr>
            <a:picLocks noChangeAspect="1"/>
          </p:cNvPicPr>
          <p:nvPr/>
        </p:nvPicPr>
        <p:blipFill>
          <a:blip r:embed="rId4"/>
          <a:stretch>
            <a:fillRect/>
          </a:stretch>
        </p:blipFill>
        <p:spPr>
          <a:xfrm>
            <a:off x="332509" y="2477193"/>
            <a:ext cx="11637818" cy="3833118"/>
          </a:xfrm>
          <a:prstGeom prst="rect">
            <a:avLst/>
          </a:prstGeom>
        </p:spPr>
      </p:pic>
    </p:spTree>
    <p:extLst>
      <p:ext uri="{BB962C8B-B14F-4D97-AF65-F5344CB8AC3E}">
        <p14:creationId xmlns:p14="http://schemas.microsoft.com/office/powerpoint/2010/main" val="2427317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801193" cy="1019331"/>
          </a:xfrm>
          <a:prstGeom prst="rect">
            <a:avLst/>
          </a:prstGeom>
          <a:noFill/>
          <a:ln>
            <a:noFill/>
          </a:ln>
        </p:spPr>
      </p:pic>
      <p:sp>
        <p:nvSpPr>
          <p:cNvPr id="7" name="TextBox 6"/>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a:t>
            </a:r>
          </a:p>
        </p:txBody>
      </p:sp>
      <p:sp>
        <p:nvSpPr>
          <p:cNvPr id="8" name="Date Placeholder 7"/>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2</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358A8544-7AAC-FD12-5C87-F2E75DA388D0}"/>
              </a:ext>
            </a:extLst>
          </p:cNvPr>
          <p:cNvSpPr>
            <a:spLocks noGrp="1"/>
          </p:cNvSpPr>
          <p:nvPr>
            <p:ph type="ctrTitle"/>
          </p:nvPr>
        </p:nvSpPr>
        <p:spPr>
          <a:xfrm>
            <a:off x="1614152" y="1048818"/>
            <a:ext cx="10541358" cy="1070423"/>
          </a:xfrm>
        </p:spPr>
        <p:txBody>
          <a:bodyPr>
            <a:normAutofit/>
          </a:bodyPr>
          <a:lstStyle/>
          <a:p>
            <a:pPr algn="l"/>
            <a:r>
              <a:rPr lang="en-IN" sz="2400" dirty="0">
                <a:solidFill>
                  <a:schemeClr val="accent2">
                    <a:lumMod val="75000"/>
                  </a:schemeClr>
                </a:solidFill>
              </a:rPr>
              <a:t>Online chatbot based Ticketing System</a:t>
            </a:r>
            <a:br>
              <a:rPr lang="en-IN" sz="2400" dirty="0">
                <a:solidFill>
                  <a:schemeClr val="accent2">
                    <a:lumMod val="75000"/>
                  </a:schemeClr>
                </a:solidFill>
              </a:rPr>
            </a:br>
            <a:endParaRPr lang="en-IN" sz="2400" dirty="0">
              <a:solidFill>
                <a:schemeClr val="accent2">
                  <a:lumMod val="75000"/>
                </a:schemeClr>
              </a:solidFill>
            </a:endParaRPr>
          </a:p>
        </p:txBody>
      </p:sp>
      <p:sp>
        <p:nvSpPr>
          <p:cNvPr id="13" name="Title 10">
            <a:extLst>
              <a:ext uri="{FF2B5EF4-FFF2-40B4-BE49-F238E27FC236}">
                <a16:creationId xmlns:a16="http://schemas.microsoft.com/office/drawing/2014/main" id="{55C0DFF0-5987-76AA-1877-B16FBC23A56B}"/>
              </a:ext>
            </a:extLst>
          </p:cNvPr>
          <p:cNvSpPr txBox="1">
            <a:spLocks/>
          </p:cNvSpPr>
          <p:nvPr/>
        </p:nvSpPr>
        <p:spPr>
          <a:xfrm>
            <a:off x="1" y="1051466"/>
            <a:ext cx="1440425" cy="41845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400" b="1" dirty="0">
                <a:solidFill>
                  <a:srgbClr val="0070C0"/>
                </a:solidFill>
              </a:rPr>
              <a:t>Batch 10:</a:t>
            </a:r>
          </a:p>
        </p:txBody>
      </p:sp>
      <p:sp>
        <p:nvSpPr>
          <p:cNvPr id="2" name="Title 10">
            <a:extLst>
              <a:ext uri="{FF2B5EF4-FFF2-40B4-BE49-F238E27FC236}">
                <a16:creationId xmlns:a16="http://schemas.microsoft.com/office/drawing/2014/main" id="{AB93622A-777F-FC4F-A4C6-2B756A76C69E}"/>
              </a:ext>
            </a:extLst>
          </p:cNvPr>
          <p:cNvSpPr txBox="1">
            <a:spLocks/>
          </p:cNvSpPr>
          <p:nvPr/>
        </p:nvSpPr>
        <p:spPr>
          <a:xfrm>
            <a:off x="80320" y="1721225"/>
            <a:ext cx="4860390" cy="4854558"/>
          </a:xfrm>
          <a:prstGeom prst="rect">
            <a:avLst/>
          </a:prstGeom>
        </p:spPr>
        <p:txBody>
          <a:bodyPr vert="horz" lIns="91440" tIns="45720" rIns="91440" bIns="45720" rtlCol="0" anchor="b">
            <a:normAutofit fontScale="4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300" dirty="0">
                <a:solidFill>
                  <a:schemeClr val="accent2">
                    <a:lumMod val="75000"/>
                  </a:schemeClr>
                </a:solidFill>
              </a:rPr>
              <a:t>Project Description:</a:t>
            </a:r>
          </a:p>
          <a:p>
            <a:pPr algn="l"/>
            <a:endParaRPr lang="en-IN" sz="3800" dirty="0">
              <a:solidFill>
                <a:schemeClr val="accent2">
                  <a:lumMod val="75000"/>
                </a:schemeClr>
              </a:solidFill>
            </a:endParaRPr>
          </a:p>
          <a:p>
            <a:pPr algn="just"/>
            <a:r>
              <a:rPr lang="en-US" sz="2900" dirty="0"/>
              <a:t>The Online Chatbot-Based Ticketing System is an intelligent solution designed to simplify and enhance the process of booking tickets for museums. Combining conversational AI with a user-friendly interface, the system allows users to book tickets, manage bookings, and explore museum information through natural language interactions.</a:t>
            </a:r>
          </a:p>
          <a:p>
            <a:pPr algn="just"/>
            <a:r>
              <a:rPr lang="en-US" sz="2900" dirty="0"/>
              <a:t>This system streamlines ticketing by integrating multilingual support, dynamic pricing, real-time availability checks, and secure payment gateways. It also offers personalized recommendations, accessibility features, and notifications to improve user experience. By leveraging advanced technologies like Natural Language Processing (NLP), Machine Learning, and cloud integration, the chatbot ensures seamless communication, scalability, and efficiency.</a:t>
            </a:r>
          </a:p>
          <a:p>
            <a:pPr algn="just"/>
            <a:r>
              <a:rPr lang="en-US" sz="2900" dirty="0"/>
              <a:t>The chatbot addresses common challenges like long queues, inefficient manual processes, and lack of personalization, transforming the ticketing experience into a fast, hassle-free journey.</a:t>
            </a:r>
          </a:p>
          <a:p>
            <a:pPr algn="l"/>
            <a:endParaRPr lang="en-IN" sz="18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3" name="Title 10">
            <a:extLst>
              <a:ext uri="{FF2B5EF4-FFF2-40B4-BE49-F238E27FC236}">
                <a16:creationId xmlns:a16="http://schemas.microsoft.com/office/drawing/2014/main" id="{4E5EBCAC-6077-CAC8-8916-4E875E909070}"/>
              </a:ext>
            </a:extLst>
          </p:cNvPr>
          <p:cNvSpPr txBox="1">
            <a:spLocks/>
          </p:cNvSpPr>
          <p:nvPr/>
        </p:nvSpPr>
        <p:spPr>
          <a:xfrm>
            <a:off x="6576840" y="2119241"/>
            <a:ext cx="4860390" cy="3955861"/>
          </a:xfrm>
          <a:prstGeom prst="rect">
            <a:avLst/>
          </a:prstGeom>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400" dirty="0">
                <a:solidFill>
                  <a:schemeClr val="accent2">
                    <a:lumMod val="75000"/>
                  </a:schemeClr>
                </a:solidFill>
              </a:rPr>
              <a:t>Project Functional Requirements: (Features)</a:t>
            </a:r>
          </a:p>
          <a:p>
            <a:pPr algn="l"/>
            <a:endParaRPr lang="en-IN" sz="2400" dirty="0">
              <a:solidFill>
                <a:schemeClr val="accent2">
                  <a:lumMod val="75000"/>
                </a:schemeClr>
              </a:solidFill>
            </a:endParaRPr>
          </a:p>
          <a:p>
            <a:pPr marL="457200" indent="-457200" algn="l">
              <a:buAutoNum type="arabicPeriod"/>
            </a:pPr>
            <a:r>
              <a:rPr lang="en-US" sz="1800" dirty="0">
                <a:solidFill>
                  <a:schemeClr val="accent2">
                    <a:lumMod val="75000"/>
                  </a:schemeClr>
                </a:solidFill>
              </a:rPr>
              <a:t>User Registration and Authentication</a:t>
            </a:r>
          </a:p>
          <a:p>
            <a:pPr marL="457200" indent="-457200" algn="l">
              <a:buAutoNum type="arabicPeriod"/>
            </a:pPr>
            <a:r>
              <a:rPr lang="en-US" sz="1800" dirty="0">
                <a:solidFill>
                  <a:schemeClr val="accent2">
                    <a:lumMod val="75000"/>
                  </a:schemeClr>
                </a:solidFill>
              </a:rPr>
              <a:t>Chatbot Implementation</a:t>
            </a:r>
          </a:p>
          <a:p>
            <a:pPr marL="457200" indent="-457200" algn="l">
              <a:buAutoNum type="arabicPeriod"/>
            </a:pPr>
            <a:r>
              <a:rPr lang="en-US" sz="1800" dirty="0">
                <a:solidFill>
                  <a:schemeClr val="accent2">
                    <a:lumMod val="75000"/>
                  </a:schemeClr>
                </a:solidFill>
              </a:rPr>
              <a:t>Multi Lingual Support</a:t>
            </a:r>
          </a:p>
          <a:p>
            <a:pPr marL="457200" indent="-457200" algn="l">
              <a:buAutoNum type="arabicPeriod"/>
            </a:pPr>
            <a:r>
              <a:rPr lang="en-US" sz="1800" dirty="0">
                <a:solidFill>
                  <a:schemeClr val="accent2">
                    <a:lumMod val="75000"/>
                  </a:schemeClr>
                </a:solidFill>
              </a:rPr>
              <a:t>Museum Search and Recommendation</a:t>
            </a:r>
          </a:p>
          <a:p>
            <a:pPr marL="457200" indent="-457200" algn="l">
              <a:buAutoNum type="arabicPeriod"/>
            </a:pPr>
            <a:r>
              <a:rPr lang="en-US" sz="1800" dirty="0">
                <a:solidFill>
                  <a:schemeClr val="accent2">
                    <a:lumMod val="75000"/>
                  </a:schemeClr>
                </a:solidFill>
              </a:rPr>
              <a:t>Ticket Booking and Confirmation</a:t>
            </a:r>
          </a:p>
          <a:p>
            <a:pPr marL="457200" indent="-457200" algn="l">
              <a:buAutoNum type="arabicPeriod"/>
            </a:pPr>
            <a:r>
              <a:rPr lang="en-US" sz="1800" dirty="0">
                <a:solidFill>
                  <a:schemeClr val="accent2">
                    <a:lumMod val="75000"/>
                  </a:schemeClr>
                </a:solidFill>
              </a:rPr>
              <a:t>Booking Management</a:t>
            </a:r>
          </a:p>
          <a:p>
            <a:pPr marL="457200" indent="-457200" algn="l">
              <a:buAutoNum type="arabicPeriod"/>
            </a:pPr>
            <a:r>
              <a:rPr lang="en-US" sz="1800" dirty="0">
                <a:solidFill>
                  <a:schemeClr val="accent2">
                    <a:lumMod val="75000"/>
                  </a:schemeClr>
                </a:solidFill>
              </a:rPr>
              <a:t>Dynamic Pricing</a:t>
            </a:r>
          </a:p>
          <a:p>
            <a:pPr marL="457200" indent="-457200" algn="l">
              <a:buAutoNum type="arabicPeriod"/>
            </a:pPr>
            <a:r>
              <a:rPr lang="en-US" sz="1800" dirty="0">
                <a:solidFill>
                  <a:schemeClr val="accent2">
                    <a:lumMod val="75000"/>
                  </a:schemeClr>
                </a:solidFill>
              </a:rPr>
              <a:t>Real Time Crowd Prediction</a:t>
            </a:r>
          </a:p>
          <a:p>
            <a:pPr marL="457200" indent="-457200" algn="l">
              <a:buAutoNum type="arabicPeriod"/>
            </a:pPr>
            <a:r>
              <a:rPr lang="en-US" sz="1800" dirty="0">
                <a:solidFill>
                  <a:schemeClr val="accent2">
                    <a:lumMod val="75000"/>
                  </a:schemeClr>
                </a:solidFill>
              </a:rPr>
              <a:t>Notifications and Alerts</a:t>
            </a:r>
          </a:p>
          <a:p>
            <a:pPr marL="457200" indent="-457200" algn="l">
              <a:buAutoNum type="arabicPeriod"/>
            </a:pPr>
            <a:r>
              <a:rPr lang="en-US" sz="1800" dirty="0">
                <a:solidFill>
                  <a:schemeClr val="accent2">
                    <a:lumMod val="75000"/>
                  </a:schemeClr>
                </a:solidFill>
              </a:rPr>
              <a:t>Feedback or Analytics Reporting</a:t>
            </a:r>
          </a:p>
          <a:p>
            <a:pPr marL="457200" indent="-457200" algn="l">
              <a:buAutoNum type="arabicPeriod"/>
            </a:pPr>
            <a:r>
              <a:rPr lang="en-US" sz="1800" dirty="0">
                <a:solidFill>
                  <a:schemeClr val="accent2">
                    <a:lumMod val="75000"/>
                  </a:schemeClr>
                </a:solidFill>
              </a:rPr>
              <a:t>Accessibility Feature</a:t>
            </a:r>
          </a:p>
          <a:p>
            <a:pPr marL="457200" indent="-457200" algn="l">
              <a:buAutoNum type="arabicPeriod"/>
            </a:pPr>
            <a:r>
              <a:rPr lang="en-US" sz="1800" dirty="0">
                <a:solidFill>
                  <a:schemeClr val="accent2">
                    <a:lumMod val="75000"/>
                  </a:schemeClr>
                </a:solidFill>
              </a:rPr>
              <a:t>Payment Integration</a:t>
            </a:r>
          </a:p>
        </p:txBody>
      </p:sp>
      <p:pic>
        <p:nvPicPr>
          <p:cNvPr id="10" name="Picture 9">
            <a:extLst>
              <a:ext uri="{FF2B5EF4-FFF2-40B4-BE49-F238E27FC236}">
                <a16:creationId xmlns:a16="http://schemas.microsoft.com/office/drawing/2014/main" id="{73389912-2FBB-A695-15BC-B29B93D8579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165125"/>
            <a:ext cx="5802284" cy="854206"/>
          </a:xfrm>
          <a:prstGeom prst="rect">
            <a:avLst/>
          </a:prstGeom>
          <a:noFill/>
          <a:ln>
            <a:noFill/>
          </a:ln>
        </p:spPr>
      </p:pic>
    </p:spTree>
    <p:extLst>
      <p:ext uri="{BB962C8B-B14F-4D97-AF65-F5344CB8AC3E}">
        <p14:creationId xmlns:p14="http://schemas.microsoft.com/office/powerpoint/2010/main" val="2312970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3564B51-7669-762B-E033-31B85A4A7C6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1D6F4FB-4B68-E55B-774B-D4019FC1A1C0}"/>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366E3C2-F77B-0993-55E1-3DC31DC84701}"/>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59DF371-DCD0-C767-8855-CF281178A89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D3DB3312-E3A8-A900-B6BD-2921138FA165}"/>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C1A5E052-37C0-F3D6-B002-943672032DAB}"/>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9D7A385-F4E8-726A-63C5-B14BCA6DF728}"/>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20</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5C1D86B3-90A2-9A48-72AC-B21E314D8D16}"/>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11" name="Picture 10">
            <a:extLst>
              <a:ext uri="{FF2B5EF4-FFF2-40B4-BE49-F238E27FC236}">
                <a16:creationId xmlns:a16="http://schemas.microsoft.com/office/drawing/2014/main" id="{D1A8A1EA-46EC-FD0E-A2D1-0FAE551CD2B5}"/>
              </a:ext>
            </a:extLst>
          </p:cNvPr>
          <p:cNvPicPr>
            <a:picLocks noChangeAspect="1"/>
          </p:cNvPicPr>
          <p:nvPr/>
        </p:nvPicPr>
        <p:blipFill>
          <a:blip r:embed="rId4"/>
          <a:stretch>
            <a:fillRect/>
          </a:stretch>
        </p:blipFill>
        <p:spPr>
          <a:xfrm>
            <a:off x="1080655" y="1170845"/>
            <a:ext cx="10273145" cy="5013824"/>
          </a:xfrm>
          <a:prstGeom prst="rect">
            <a:avLst/>
          </a:prstGeom>
        </p:spPr>
      </p:pic>
    </p:spTree>
    <p:extLst>
      <p:ext uri="{BB962C8B-B14F-4D97-AF65-F5344CB8AC3E}">
        <p14:creationId xmlns:p14="http://schemas.microsoft.com/office/powerpoint/2010/main" val="1723585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B594AA-6005-46B0-EFF2-053484E1793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A073E7-7C67-6187-49CC-763D8FFAD7CC}"/>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63912519-12FA-224D-6C86-E4C428FCEF94}"/>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F1D8370-66B3-B917-E602-73E40ADAC04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24E50788-374C-B82B-480B-A923C5B72157}"/>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9FE89B2C-4ACD-C675-35B4-08D49E9C9A7E}"/>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E4B34A03-3ECE-9BCC-C097-5C7F0B78B88F}"/>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21</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4404C17A-582C-F36B-039D-A07067B0AE7D}"/>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0" name="TextBox 9">
            <a:extLst>
              <a:ext uri="{FF2B5EF4-FFF2-40B4-BE49-F238E27FC236}">
                <a16:creationId xmlns:a16="http://schemas.microsoft.com/office/drawing/2014/main" id="{FAE6DDA4-6B2B-22CB-958C-D9180D75D1B2}"/>
              </a:ext>
            </a:extLst>
          </p:cNvPr>
          <p:cNvSpPr txBox="1"/>
          <p:nvPr/>
        </p:nvSpPr>
        <p:spPr>
          <a:xfrm>
            <a:off x="0" y="1048819"/>
            <a:ext cx="12111679" cy="1704569"/>
          </a:xfrm>
          <a:prstGeom prst="rect">
            <a:avLst/>
          </a:prstGeom>
          <a:noFill/>
        </p:spPr>
        <p:txBody>
          <a:bodyPr wrap="square">
            <a:spAutoFit/>
          </a:bodyPr>
          <a:lstStyle/>
          <a:p>
            <a:pPr marR="439420" lvl="3" algn="just">
              <a:lnSpc>
                <a:spcPct val="150000"/>
              </a:lnSpc>
              <a:spcBef>
                <a:spcPts val="360"/>
              </a:spcBef>
              <a:spcAft>
                <a:spcPts val="10"/>
              </a:spcAft>
              <a:buSzPts val="1200"/>
              <a:tabLst>
                <a:tab pos="394335" algn="l"/>
              </a:tabLst>
            </a:pPr>
            <a:r>
              <a:rPr lang="en-US" sz="1800" b="1" spc="0" dirty="0">
                <a:effectLst/>
                <a:latin typeface="Times New Roman" panose="02020603050405020304" pitchFamily="18" charset="0"/>
                <a:ea typeface="Times New Roman" panose="02020603050405020304" pitchFamily="18" charset="0"/>
              </a:rPr>
              <a:t>10.Dynamic Pricing:</a:t>
            </a:r>
            <a:r>
              <a:rPr lang="en-US" sz="1800" spc="0" dirty="0">
                <a:effectLst/>
                <a:latin typeface="Times New Roman" panose="02020603050405020304" pitchFamily="18" charset="0"/>
                <a:ea typeface="Times New Roman" panose="02020603050405020304" pitchFamily="18" charset="0"/>
              </a:rPr>
              <a:t> With this feature, the system implements Dynamic Pricing, allowing ticket prices to fluctuate based on admin-configured factors such as visitor demand, peak hours, special events, and seasonal trends. This ensures optimized revenue management, enables discount offerings, and enhances the overall flexibility of the pricing model to benefit both users and museum administrators.</a:t>
            </a:r>
            <a:endParaRPr lang="en-IN" sz="1600" spc="0" dirty="0">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B774A1A5-993A-6731-9172-67D56D7C13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0526" y="2723927"/>
            <a:ext cx="6133407" cy="3724497"/>
          </a:xfrm>
          <a:prstGeom prst="rect">
            <a:avLst/>
          </a:prstGeom>
        </p:spPr>
      </p:pic>
    </p:spTree>
    <p:extLst>
      <p:ext uri="{BB962C8B-B14F-4D97-AF65-F5344CB8AC3E}">
        <p14:creationId xmlns:p14="http://schemas.microsoft.com/office/powerpoint/2010/main" val="2935979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32AD52-A7B4-1665-32B0-1E376099724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0FA6886-856C-BBF3-D1D7-1550B6007361}"/>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6522843-8C6B-1917-2BC5-7A34B96531C7}"/>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5BA4412-FF59-66CC-5428-3B24CBB5CA2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CF5A42F0-258D-22AF-B8E1-0BC0942C17E4}"/>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6518AB59-815F-A1B4-FB82-E98CE58158C2}"/>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AD0AF3FF-366D-0A1E-C7BE-6D5682FB541F}"/>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22</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2F0D1CF9-DBD3-808C-FDE0-1E654CFC7EC2}"/>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11" name="Picture 10">
            <a:extLst>
              <a:ext uri="{FF2B5EF4-FFF2-40B4-BE49-F238E27FC236}">
                <a16:creationId xmlns:a16="http://schemas.microsoft.com/office/drawing/2014/main" id="{38C76178-9316-3E2F-0730-889EDE88EA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158" y="1389920"/>
            <a:ext cx="5893388" cy="4829905"/>
          </a:xfrm>
          <a:prstGeom prst="rect">
            <a:avLst/>
          </a:prstGeom>
        </p:spPr>
      </p:pic>
      <p:pic>
        <p:nvPicPr>
          <p:cNvPr id="14" name="Picture 13">
            <a:extLst>
              <a:ext uri="{FF2B5EF4-FFF2-40B4-BE49-F238E27FC236}">
                <a16:creationId xmlns:a16="http://schemas.microsoft.com/office/drawing/2014/main" id="{005D8BC0-45B9-6ABD-B1C4-FFAE2AC5CF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3303" y="1282770"/>
            <a:ext cx="5669281" cy="5073580"/>
          </a:xfrm>
          <a:prstGeom prst="rect">
            <a:avLst/>
          </a:prstGeom>
        </p:spPr>
      </p:pic>
    </p:spTree>
    <p:extLst>
      <p:ext uri="{BB962C8B-B14F-4D97-AF65-F5344CB8AC3E}">
        <p14:creationId xmlns:p14="http://schemas.microsoft.com/office/powerpoint/2010/main" val="1952581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77D2F6-0336-DF94-94B0-0FAB8377AA8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0E855EA9-6300-3F19-956E-7CED79FBDE01}"/>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B08CE98E-DF89-2AE2-6B2A-3D6435E61964}"/>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E424388-2D32-F8FB-2B16-DDDB220FAE7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C2D03E8D-05B3-C21E-4651-BDE2DD7DEF25}"/>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4877FFC7-4B46-F6A2-1A94-590284C9F3FD}"/>
              </a:ext>
            </a:extLst>
          </p:cNvPr>
          <p:cNvSpPr>
            <a:spLocks noGrp="1"/>
          </p:cNvSpPr>
          <p:nvPr>
            <p:ph type="dt" sz="half" idx="10"/>
          </p:nvPr>
        </p:nvSpPr>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936EA76A-2128-66A7-B1D0-A6403457FDE1}"/>
              </a:ext>
            </a:extLst>
          </p:cNvPr>
          <p:cNvSpPr>
            <a:spLocks noGrp="1"/>
          </p:cNvSpPr>
          <p:nvPr>
            <p:ph type="sldNum" sz="quarter" idx="12"/>
          </p:nvPr>
        </p:nvSpPr>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23</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2" name="Title 10">
            <a:extLst>
              <a:ext uri="{FF2B5EF4-FFF2-40B4-BE49-F238E27FC236}">
                <a16:creationId xmlns:a16="http://schemas.microsoft.com/office/drawing/2014/main" id="{EB391289-8F1F-DC34-A6FB-DB802133D24A}"/>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0" name="TextBox 9">
            <a:extLst>
              <a:ext uri="{FF2B5EF4-FFF2-40B4-BE49-F238E27FC236}">
                <a16:creationId xmlns:a16="http://schemas.microsoft.com/office/drawing/2014/main" id="{74BF7468-A6FB-06D4-8E31-DEB61454899F}"/>
              </a:ext>
            </a:extLst>
          </p:cNvPr>
          <p:cNvSpPr txBox="1"/>
          <p:nvPr/>
        </p:nvSpPr>
        <p:spPr>
          <a:xfrm>
            <a:off x="266006" y="1334377"/>
            <a:ext cx="12155509" cy="1704569"/>
          </a:xfrm>
          <a:prstGeom prst="rect">
            <a:avLst/>
          </a:prstGeom>
          <a:noFill/>
        </p:spPr>
        <p:txBody>
          <a:bodyPr wrap="square">
            <a:spAutoFit/>
          </a:bodyPr>
          <a:lstStyle/>
          <a:p>
            <a:pPr marR="439420" lvl="3" algn="just">
              <a:lnSpc>
                <a:spcPct val="150000"/>
              </a:lnSpc>
              <a:spcBef>
                <a:spcPts val="360"/>
              </a:spcBef>
              <a:spcAft>
                <a:spcPts val="10"/>
              </a:spcAft>
              <a:buSzPts val="1200"/>
              <a:tabLst>
                <a:tab pos="394335" algn="l"/>
              </a:tabLst>
            </a:pPr>
            <a:r>
              <a:rPr lang="en-US" sz="1800" b="1" spc="0" dirty="0">
                <a:effectLst/>
                <a:latin typeface="Times New Roman" panose="02020603050405020304" pitchFamily="18" charset="0"/>
                <a:ea typeface="Times New Roman" panose="02020603050405020304" pitchFamily="18" charset="0"/>
              </a:rPr>
              <a:t>11.Real time Crowd Prediction:</a:t>
            </a:r>
            <a:r>
              <a:rPr lang="en-US" sz="1800" spc="0" dirty="0">
                <a:effectLst/>
                <a:latin typeface="Times New Roman" panose="02020603050405020304" pitchFamily="18" charset="0"/>
                <a:ea typeface="Times New Roman" panose="02020603050405020304" pitchFamily="18" charset="0"/>
              </a:rPr>
              <a:t> With this feature, the system utilizes Machine Learning algorithms, specifically </a:t>
            </a:r>
            <a:r>
              <a:rPr lang="en-US" sz="1800" spc="0" dirty="0" err="1">
                <a:effectLst/>
                <a:latin typeface="Times New Roman" panose="02020603050405020304" pitchFamily="18" charset="0"/>
                <a:ea typeface="Times New Roman" panose="02020603050405020304" pitchFamily="18" charset="0"/>
              </a:rPr>
              <a:t>RandomForestRegressor</a:t>
            </a:r>
            <a:r>
              <a:rPr lang="en-US" sz="1800" spc="0" dirty="0">
                <a:effectLst/>
                <a:latin typeface="Times New Roman" panose="02020603050405020304" pitchFamily="18" charset="0"/>
                <a:ea typeface="Times New Roman" panose="02020603050405020304" pitchFamily="18" charset="0"/>
              </a:rPr>
              <a:t>, to predict real-time crowd levels at museums. By analyzing historical visitor data, current bookings, and peak hours, users can make informed decisions about the best time to visit, ensuring a more comfortable and optimized museum experience.</a:t>
            </a:r>
            <a:endParaRPr lang="en-IN" sz="1600" spc="0" dirty="0">
              <a:effectLst/>
              <a:latin typeface="Times New Roman" panose="02020603050405020304" pitchFamily="18" charset="0"/>
              <a:ea typeface="Times New Roman" panose="02020603050405020304" pitchFamily="18" charset="0"/>
            </a:endParaRPr>
          </a:p>
        </p:txBody>
      </p:sp>
      <p:pic>
        <p:nvPicPr>
          <p:cNvPr id="13" name="Picture 12">
            <a:extLst>
              <a:ext uri="{FF2B5EF4-FFF2-40B4-BE49-F238E27FC236}">
                <a16:creationId xmlns:a16="http://schemas.microsoft.com/office/drawing/2014/main" id="{36EEE6D2-8C8C-B1CB-1B76-4981D700C1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435" y="3350029"/>
            <a:ext cx="6184668" cy="2823758"/>
          </a:xfrm>
          <a:prstGeom prst="rect">
            <a:avLst/>
          </a:prstGeom>
        </p:spPr>
      </p:pic>
      <p:pic>
        <p:nvPicPr>
          <p:cNvPr id="16" name="Picture 15">
            <a:extLst>
              <a:ext uri="{FF2B5EF4-FFF2-40B4-BE49-F238E27FC236}">
                <a16:creationId xmlns:a16="http://schemas.microsoft.com/office/drawing/2014/main" id="{679BCD4C-0DE4-5E34-BD43-E3A22716A7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32567" y="3339002"/>
            <a:ext cx="4937760" cy="2834785"/>
          </a:xfrm>
          <a:prstGeom prst="rect">
            <a:avLst/>
          </a:prstGeom>
        </p:spPr>
      </p:pic>
    </p:spTree>
    <p:extLst>
      <p:ext uri="{BB962C8B-B14F-4D97-AF65-F5344CB8AC3E}">
        <p14:creationId xmlns:p14="http://schemas.microsoft.com/office/powerpoint/2010/main" val="1939012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79459" cy="1019331"/>
          </a:xfrm>
          <a:prstGeom prst="rect">
            <a:avLst/>
          </a:prstGeom>
          <a:noFill/>
          <a:ln>
            <a:noFill/>
          </a:ln>
        </p:spPr>
      </p:pic>
      <p:sp>
        <p:nvSpPr>
          <p:cNvPr id="7" name="TextBox 6"/>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24</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358A8544-7AAC-FD12-5C87-F2E75DA388D0}"/>
              </a:ext>
            </a:extLst>
          </p:cNvPr>
          <p:cNvSpPr>
            <a:spLocks noGrp="1"/>
          </p:cNvSpPr>
          <p:nvPr>
            <p:ph type="ctrTitle"/>
          </p:nvPr>
        </p:nvSpPr>
        <p:spPr>
          <a:xfrm>
            <a:off x="1614152" y="1048819"/>
            <a:ext cx="10541358" cy="873388"/>
          </a:xfrm>
        </p:spPr>
        <p:txBody>
          <a:bodyPr>
            <a:normAutofit/>
          </a:bodyPr>
          <a:lstStyle/>
          <a:p>
            <a:pPr algn="l"/>
            <a:r>
              <a:rPr lang="en-US" sz="2400" dirty="0">
                <a:solidFill>
                  <a:schemeClr val="accent2">
                    <a:lumMod val="75000"/>
                  </a:schemeClr>
                </a:solidFill>
              </a:rPr>
              <a:t>O</a:t>
            </a:r>
            <a:r>
              <a:rPr lang="en-IN" sz="2400" dirty="0" err="1">
                <a:solidFill>
                  <a:schemeClr val="accent2">
                    <a:lumMod val="75000"/>
                  </a:schemeClr>
                </a:solidFill>
              </a:rPr>
              <a:t>nline</a:t>
            </a:r>
            <a:r>
              <a:rPr lang="en-IN" sz="2400" dirty="0">
                <a:solidFill>
                  <a:schemeClr val="accent2">
                    <a:lumMod val="75000"/>
                  </a:schemeClr>
                </a:solidFill>
              </a:rPr>
              <a:t> Chatbot based Ticketing System</a:t>
            </a:r>
          </a:p>
        </p:txBody>
      </p:sp>
      <p:sp>
        <p:nvSpPr>
          <p:cNvPr id="13" name="Title 10">
            <a:extLst>
              <a:ext uri="{FF2B5EF4-FFF2-40B4-BE49-F238E27FC236}">
                <a16:creationId xmlns:a16="http://schemas.microsoft.com/office/drawing/2014/main" id="{55C0DFF0-5987-76AA-1877-B16FBC23A56B}"/>
              </a:ext>
            </a:extLst>
          </p:cNvPr>
          <p:cNvSpPr txBox="1">
            <a:spLocks/>
          </p:cNvSpPr>
          <p:nvPr/>
        </p:nvSpPr>
        <p:spPr>
          <a:xfrm>
            <a:off x="1" y="1051466"/>
            <a:ext cx="1440425" cy="41845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400" b="1" dirty="0">
                <a:solidFill>
                  <a:srgbClr val="0070C0"/>
                </a:solidFill>
              </a:rPr>
              <a:t>Batch 10:</a:t>
            </a:r>
          </a:p>
        </p:txBody>
      </p:sp>
      <p:sp>
        <p:nvSpPr>
          <p:cNvPr id="3" name="Title 10">
            <a:extLst>
              <a:ext uri="{FF2B5EF4-FFF2-40B4-BE49-F238E27FC236}">
                <a16:creationId xmlns:a16="http://schemas.microsoft.com/office/drawing/2014/main" id="{4E5EBCAC-6077-CAC8-8916-4E875E909070}"/>
              </a:ext>
            </a:extLst>
          </p:cNvPr>
          <p:cNvSpPr txBox="1">
            <a:spLocks/>
          </p:cNvSpPr>
          <p:nvPr/>
        </p:nvSpPr>
        <p:spPr>
          <a:xfrm>
            <a:off x="36490" y="1836151"/>
            <a:ext cx="6456723" cy="69790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p:txBody>
      </p:sp>
      <p:pic>
        <p:nvPicPr>
          <p:cNvPr id="10" name="Picture 9">
            <a:extLst>
              <a:ext uri="{FF2B5EF4-FFF2-40B4-BE49-F238E27FC236}">
                <a16:creationId xmlns:a16="http://schemas.microsoft.com/office/drawing/2014/main" id="{2874B495-B0AE-8AEB-01D0-A07D10018346}"/>
              </a:ext>
            </a:extLst>
          </p:cNvPr>
          <p:cNvPicPr>
            <a:picLocks noChangeAspect="1"/>
          </p:cNvPicPr>
          <p:nvPr/>
        </p:nvPicPr>
        <p:blipFill>
          <a:blip r:embed="rId4"/>
          <a:stretch>
            <a:fillRect/>
          </a:stretch>
        </p:blipFill>
        <p:spPr>
          <a:xfrm>
            <a:off x="1739153" y="1936704"/>
            <a:ext cx="8148326" cy="4437201"/>
          </a:xfrm>
          <a:prstGeom prst="rect">
            <a:avLst/>
          </a:prstGeom>
        </p:spPr>
      </p:pic>
    </p:spTree>
    <p:extLst>
      <p:ext uri="{BB962C8B-B14F-4D97-AF65-F5344CB8AC3E}">
        <p14:creationId xmlns:p14="http://schemas.microsoft.com/office/powerpoint/2010/main" val="3326299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0" y="165125"/>
            <a:ext cx="5802284" cy="854206"/>
          </a:xfrm>
          <a:prstGeom prst="rect">
            <a:avLst/>
          </a:prstGeom>
          <a:noFill/>
          <a:ln>
            <a:noFill/>
          </a:ln>
        </p:spPr>
      </p:pic>
      <p:sp>
        <p:nvSpPr>
          <p:cNvPr id="7" name="TextBox 6"/>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3</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358A8544-7AAC-FD12-5C87-F2E75DA388D0}"/>
              </a:ext>
            </a:extLst>
          </p:cNvPr>
          <p:cNvSpPr>
            <a:spLocks noGrp="1"/>
          </p:cNvSpPr>
          <p:nvPr>
            <p:ph type="ctrTitle"/>
          </p:nvPr>
        </p:nvSpPr>
        <p:spPr>
          <a:xfrm>
            <a:off x="1614152" y="902877"/>
            <a:ext cx="10541358" cy="854206"/>
          </a:xfrm>
        </p:spPr>
        <p:txBody>
          <a:bodyPr>
            <a:normAutofit/>
          </a:bodyPr>
          <a:lstStyle/>
          <a:p>
            <a:pPr algn="l"/>
            <a:r>
              <a:rPr lang="en-IN" sz="2400" dirty="0">
                <a:solidFill>
                  <a:schemeClr val="accent2">
                    <a:lumMod val="75000"/>
                  </a:schemeClr>
                </a:solidFill>
              </a:rPr>
              <a:t>Online Chatbot based Ticketing System</a:t>
            </a:r>
            <a:br>
              <a:rPr lang="en-IN" sz="2400" dirty="0">
                <a:solidFill>
                  <a:schemeClr val="accent2">
                    <a:lumMod val="75000"/>
                  </a:schemeClr>
                </a:solidFill>
              </a:rPr>
            </a:br>
            <a:endParaRPr lang="en-IN" sz="2400" dirty="0">
              <a:solidFill>
                <a:schemeClr val="accent2">
                  <a:lumMod val="75000"/>
                </a:schemeClr>
              </a:solidFill>
            </a:endParaRPr>
          </a:p>
        </p:txBody>
      </p:sp>
      <p:sp>
        <p:nvSpPr>
          <p:cNvPr id="13" name="Title 10">
            <a:extLst>
              <a:ext uri="{FF2B5EF4-FFF2-40B4-BE49-F238E27FC236}">
                <a16:creationId xmlns:a16="http://schemas.microsoft.com/office/drawing/2014/main" id="{55C0DFF0-5987-76AA-1877-B16FBC23A56B}"/>
              </a:ext>
            </a:extLst>
          </p:cNvPr>
          <p:cNvSpPr txBox="1">
            <a:spLocks/>
          </p:cNvSpPr>
          <p:nvPr/>
        </p:nvSpPr>
        <p:spPr>
          <a:xfrm>
            <a:off x="1" y="1051466"/>
            <a:ext cx="1440425" cy="41845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400" b="1" dirty="0">
                <a:solidFill>
                  <a:srgbClr val="0070C0"/>
                </a:solidFill>
              </a:rPr>
              <a:t>Batch 10:</a:t>
            </a:r>
          </a:p>
        </p:txBody>
      </p:sp>
      <p:sp>
        <p:nvSpPr>
          <p:cNvPr id="3" name="Title 10">
            <a:extLst>
              <a:ext uri="{FF2B5EF4-FFF2-40B4-BE49-F238E27FC236}">
                <a16:creationId xmlns:a16="http://schemas.microsoft.com/office/drawing/2014/main" id="{4E5EBCAC-6077-CAC8-8916-4E875E909070}"/>
              </a:ext>
            </a:extLst>
          </p:cNvPr>
          <p:cNvSpPr txBox="1">
            <a:spLocks/>
          </p:cNvSpPr>
          <p:nvPr/>
        </p:nvSpPr>
        <p:spPr>
          <a:xfrm>
            <a:off x="36490" y="1836150"/>
            <a:ext cx="5506063" cy="2123007"/>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p:txBody>
      </p:sp>
      <p:graphicFrame>
        <p:nvGraphicFramePr>
          <p:cNvPr id="2" name="Table 1">
            <a:extLst>
              <a:ext uri="{FF2B5EF4-FFF2-40B4-BE49-F238E27FC236}">
                <a16:creationId xmlns:a16="http://schemas.microsoft.com/office/drawing/2014/main" id="{46B4C9BA-39C4-E6BD-8198-B953F4134EB3}"/>
              </a:ext>
            </a:extLst>
          </p:cNvPr>
          <p:cNvGraphicFramePr>
            <a:graphicFrameLocks noGrp="1"/>
          </p:cNvGraphicFramePr>
          <p:nvPr>
            <p:extLst>
              <p:ext uri="{D42A27DB-BD31-4B8C-83A1-F6EECF244321}">
                <p14:modId xmlns:p14="http://schemas.microsoft.com/office/powerpoint/2010/main" val="282959418"/>
              </p:ext>
            </p:extLst>
          </p:nvPr>
        </p:nvGraphicFramePr>
        <p:xfrm>
          <a:off x="1353671" y="1469924"/>
          <a:ext cx="9529482" cy="4779944"/>
        </p:xfrm>
        <a:graphic>
          <a:graphicData uri="http://schemas.openxmlformats.org/drawingml/2006/table">
            <a:tbl>
              <a:tblPr firstRow="1" bandRow="1">
                <a:tableStyleId>{5C22544A-7EE6-4342-B048-85BDC9FD1C3A}</a:tableStyleId>
              </a:tblPr>
              <a:tblGrid>
                <a:gridCol w="4764741">
                  <a:extLst>
                    <a:ext uri="{9D8B030D-6E8A-4147-A177-3AD203B41FA5}">
                      <a16:colId xmlns:a16="http://schemas.microsoft.com/office/drawing/2014/main" val="832711361"/>
                    </a:ext>
                  </a:extLst>
                </a:gridCol>
                <a:gridCol w="4764741">
                  <a:extLst>
                    <a:ext uri="{9D8B030D-6E8A-4147-A177-3AD203B41FA5}">
                      <a16:colId xmlns:a16="http://schemas.microsoft.com/office/drawing/2014/main" val="1227001259"/>
                    </a:ext>
                  </a:extLst>
                </a:gridCol>
              </a:tblGrid>
              <a:tr h="355549">
                <a:tc>
                  <a:txBody>
                    <a:bodyPr/>
                    <a:lstStyle/>
                    <a:p>
                      <a:r>
                        <a:rPr lang="en-US" dirty="0"/>
                        <a:t>Member</a:t>
                      </a:r>
                      <a:endParaRPr lang="en-IN" dirty="0"/>
                    </a:p>
                  </a:txBody>
                  <a:tcPr/>
                </a:tc>
                <a:tc>
                  <a:txBody>
                    <a:bodyPr/>
                    <a:lstStyle/>
                    <a:p>
                      <a:r>
                        <a:rPr lang="en-US" dirty="0"/>
                        <a:t>Feature</a:t>
                      </a:r>
                      <a:endParaRPr lang="en-IN" dirty="0"/>
                    </a:p>
                  </a:txBody>
                  <a:tcPr/>
                </a:tc>
                <a:extLst>
                  <a:ext uri="{0D108BD9-81ED-4DB2-BD59-A6C34878D82A}">
                    <a16:rowId xmlns:a16="http://schemas.microsoft.com/office/drawing/2014/main" val="657784079"/>
                  </a:ext>
                </a:extLst>
              </a:tr>
              <a:tr h="1155532">
                <a:tc>
                  <a:txBody>
                    <a:bodyPr/>
                    <a:lstStyle/>
                    <a:p>
                      <a:r>
                        <a:rPr lang="en-US" dirty="0"/>
                        <a:t>Mohana Priya</a:t>
                      </a:r>
                      <a:endParaRPr lang="en-IN" dirty="0"/>
                    </a:p>
                  </a:txBody>
                  <a:tcPr/>
                </a:tc>
                <a:tc>
                  <a:txBody>
                    <a:bodyPr/>
                    <a:lstStyle/>
                    <a:p>
                      <a:r>
                        <a:rPr lang="en-US" dirty="0"/>
                        <a:t>User Registration and Authentication</a:t>
                      </a:r>
                    </a:p>
                    <a:p>
                      <a:r>
                        <a:rPr lang="en-US" dirty="0"/>
                        <a:t>Chatbot Implementation</a:t>
                      </a:r>
                    </a:p>
                    <a:p>
                      <a:r>
                        <a:rPr lang="en-US" dirty="0"/>
                        <a:t>Payment Integration</a:t>
                      </a:r>
                    </a:p>
                  </a:txBody>
                  <a:tcPr/>
                </a:tc>
                <a:extLst>
                  <a:ext uri="{0D108BD9-81ED-4DB2-BD59-A6C34878D82A}">
                    <a16:rowId xmlns:a16="http://schemas.microsoft.com/office/drawing/2014/main" val="4072167496"/>
                  </a:ext>
                </a:extLst>
              </a:tr>
              <a:tr h="1155532">
                <a:tc>
                  <a:txBody>
                    <a:bodyPr/>
                    <a:lstStyle/>
                    <a:p>
                      <a:r>
                        <a:rPr lang="en-US" dirty="0"/>
                        <a:t>Pavani</a:t>
                      </a:r>
                      <a:endParaRPr lang="en-IN" dirty="0"/>
                    </a:p>
                  </a:txBody>
                  <a:tcPr/>
                </a:tc>
                <a:tc>
                  <a:txBody>
                    <a:bodyPr/>
                    <a:lstStyle/>
                    <a:p>
                      <a:r>
                        <a:rPr lang="en-US" dirty="0"/>
                        <a:t>Real Time Crowd Prediction</a:t>
                      </a:r>
                    </a:p>
                    <a:p>
                      <a:r>
                        <a:rPr lang="en-US" dirty="0"/>
                        <a:t>Accessibility Feature</a:t>
                      </a:r>
                    </a:p>
                    <a:p>
                      <a:r>
                        <a:rPr lang="en-US" dirty="0"/>
                        <a:t>Feedback or Analytics Reporting</a:t>
                      </a:r>
                    </a:p>
                  </a:txBody>
                  <a:tcPr/>
                </a:tc>
                <a:extLst>
                  <a:ext uri="{0D108BD9-81ED-4DB2-BD59-A6C34878D82A}">
                    <a16:rowId xmlns:a16="http://schemas.microsoft.com/office/drawing/2014/main" val="3131576500"/>
                  </a:ext>
                </a:extLst>
              </a:tr>
              <a:tr h="1155532">
                <a:tc>
                  <a:txBody>
                    <a:bodyPr/>
                    <a:lstStyle/>
                    <a:p>
                      <a:r>
                        <a:rPr lang="en-US" dirty="0"/>
                        <a:t>Anvesh Naik</a:t>
                      </a:r>
                      <a:endParaRPr lang="en-IN" dirty="0"/>
                    </a:p>
                  </a:txBody>
                  <a:tcPr/>
                </a:tc>
                <a:tc>
                  <a:txBody>
                    <a:bodyPr/>
                    <a:lstStyle/>
                    <a:p>
                      <a:r>
                        <a:rPr lang="en-US" dirty="0"/>
                        <a:t>Multi Lingual Support</a:t>
                      </a:r>
                    </a:p>
                    <a:p>
                      <a:r>
                        <a:rPr lang="en-US" dirty="0"/>
                        <a:t>Ticket Booking and Confirmation</a:t>
                      </a:r>
                    </a:p>
                    <a:p>
                      <a:r>
                        <a:rPr lang="en-US" dirty="0"/>
                        <a:t>Booking Management</a:t>
                      </a:r>
                    </a:p>
                    <a:p>
                      <a:endParaRPr lang="en-US" dirty="0"/>
                    </a:p>
                  </a:txBody>
                  <a:tcPr/>
                </a:tc>
                <a:extLst>
                  <a:ext uri="{0D108BD9-81ED-4DB2-BD59-A6C34878D82A}">
                    <a16:rowId xmlns:a16="http://schemas.microsoft.com/office/drawing/2014/main" val="1519942169"/>
                  </a:ext>
                </a:extLst>
              </a:tr>
              <a:tr h="888871">
                <a:tc>
                  <a:txBody>
                    <a:bodyPr/>
                    <a:lstStyle/>
                    <a:p>
                      <a:r>
                        <a:rPr lang="en-US" dirty="0"/>
                        <a:t>Suvarna Raju</a:t>
                      </a:r>
                      <a:endParaRPr lang="en-IN" dirty="0"/>
                    </a:p>
                  </a:txBody>
                  <a:tcPr/>
                </a:tc>
                <a:tc>
                  <a:txBody>
                    <a:bodyPr/>
                    <a:lstStyle/>
                    <a:p>
                      <a:r>
                        <a:rPr lang="en-US" dirty="0"/>
                        <a:t>Museum Search and Recommendation</a:t>
                      </a:r>
                    </a:p>
                    <a:p>
                      <a:r>
                        <a:rPr lang="en-US" dirty="0"/>
                        <a:t>Dynamic Pricing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Notifications and Alerts</a:t>
                      </a:r>
                    </a:p>
                  </a:txBody>
                  <a:tcPr/>
                </a:tc>
                <a:extLst>
                  <a:ext uri="{0D108BD9-81ED-4DB2-BD59-A6C34878D82A}">
                    <a16:rowId xmlns:a16="http://schemas.microsoft.com/office/drawing/2014/main" val="2165147805"/>
                  </a:ext>
                </a:extLst>
              </a:tr>
            </a:tbl>
          </a:graphicData>
        </a:graphic>
      </p:graphicFrame>
    </p:spTree>
    <p:extLst>
      <p:ext uri="{BB962C8B-B14F-4D97-AF65-F5344CB8AC3E}">
        <p14:creationId xmlns:p14="http://schemas.microsoft.com/office/powerpoint/2010/main" val="916828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4</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358A8544-7AAC-FD12-5C87-F2E75DA388D0}"/>
              </a:ext>
            </a:extLst>
          </p:cNvPr>
          <p:cNvSpPr>
            <a:spLocks noGrp="1"/>
          </p:cNvSpPr>
          <p:nvPr>
            <p:ph type="ctrTitle"/>
          </p:nvPr>
        </p:nvSpPr>
        <p:spPr>
          <a:xfrm>
            <a:off x="1614152" y="1048818"/>
            <a:ext cx="10541358" cy="1070423"/>
          </a:xfrm>
        </p:spPr>
        <p:txBody>
          <a:bodyPr>
            <a:normAutofit fontScale="90000"/>
          </a:bodyPr>
          <a:lstStyle/>
          <a:p>
            <a:pPr algn="l"/>
            <a:r>
              <a:rPr lang="en-IN" sz="2400" dirty="0">
                <a:solidFill>
                  <a:schemeClr val="accent2">
                    <a:lumMod val="75000"/>
                  </a:schemeClr>
                </a:solidFill>
              </a:rPr>
              <a:t>Online chatbot based Ticketing System</a:t>
            </a:r>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3" name="Title 10">
            <a:extLst>
              <a:ext uri="{FF2B5EF4-FFF2-40B4-BE49-F238E27FC236}">
                <a16:creationId xmlns:a16="http://schemas.microsoft.com/office/drawing/2014/main" id="{55C0DFF0-5987-76AA-1877-B16FBC23A56B}"/>
              </a:ext>
            </a:extLst>
          </p:cNvPr>
          <p:cNvSpPr txBox="1">
            <a:spLocks/>
          </p:cNvSpPr>
          <p:nvPr/>
        </p:nvSpPr>
        <p:spPr>
          <a:xfrm>
            <a:off x="1" y="1051466"/>
            <a:ext cx="1440425" cy="41845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400" b="1" dirty="0">
                <a:solidFill>
                  <a:srgbClr val="0070C0"/>
                </a:solidFill>
              </a:rPr>
              <a:t>Batch 10:</a:t>
            </a:r>
          </a:p>
        </p:txBody>
      </p:sp>
      <p:sp>
        <p:nvSpPr>
          <p:cNvPr id="2" name="Title 10">
            <a:extLst>
              <a:ext uri="{FF2B5EF4-FFF2-40B4-BE49-F238E27FC236}">
                <a16:creationId xmlns:a16="http://schemas.microsoft.com/office/drawing/2014/main" id="{AB93622A-777F-FC4F-A4C6-2B756A76C69E}"/>
              </a:ext>
            </a:extLst>
          </p:cNvPr>
          <p:cNvSpPr txBox="1">
            <a:spLocks/>
          </p:cNvSpPr>
          <p:nvPr/>
        </p:nvSpPr>
        <p:spPr>
          <a:xfrm>
            <a:off x="80320" y="2044443"/>
            <a:ext cx="9036786" cy="4630994"/>
          </a:xfrm>
          <a:prstGeom prst="rect">
            <a:avLst/>
          </a:prstGeom>
        </p:spPr>
        <p:txBody>
          <a:bodyPr vert="horz" lIns="91440" tIns="45720" rIns="91440" bIns="45720" rtlCol="0" anchor="b">
            <a:normAutofit fontScale="7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000" dirty="0">
                <a:solidFill>
                  <a:schemeClr val="accent2">
                    <a:lumMod val="75000"/>
                  </a:schemeClr>
                </a:solidFill>
              </a:rPr>
              <a:t>Project Tools Required:</a:t>
            </a:r>
          </a:p>
          <a:p>
            <a:pPr algn="l"/>
            <a:endParaRPr lang="en-IN" sz="2400" dirty="0">
              <a:solidFill>
                <a:schemeClr val="accent2">
                  <a:lumMod val="75000"/>
                </a:schemeClr>
              </a:solidFill>
            </a:endParaRPr>
          </a:p>
          <a:p>
            <a:pPr algn="l"/>
            <a:r>
              <a:rPr lang="en-IN" sz="2700" dirty="0">
                <a:solidFill>
                  <a:schemeClr val="tx1">
                    <a:lumMod val="95000"/>
                    <a:lumOff val="5000"/>
                  </a:schemeClr>
                </a:solidFill>
              </a:rPr>
              <a:t>Frontend: React.js, HTML, CSS, JavaScript</a:t>
            </a:r>
          </a:p>
          <a:p>
            <a:pPr algn="l"/>
            <a:r>
              <a:rPr lang="en-IN" sz="2700" dirty="0">
                <a:solidFill>
                  <a:schemeClr val="tx1">
                    <a:lumMod val="95000"/>
                    <a:lumOff val="5000"/>
                  </a:schemeClr>
                </a:solidFill>
              </a:rPr>
              <a:t>Backend: Node.js, Python (Flask)</a:t>
            </a:r>
          </a:p>
          <a:p>
            <a:pPr algn="l"/>
            <a:r>
              <a:rPr lang="en-IN" sz="2700" dirty="0">
                <a:solidFill>
                  <a:schemeClr val="tx1">
                    <a:lumMod val="95000"/>
                    <a:lumOff val="5000"/>
                  </a:schemeClr>
                </a:solidFill>
              </a:rPr>
              <a:t>Database: MySQL for transactional data, MongoDB for flexible museum metadata</a:t>
            </a:r>
          </a:p>
          <a:p>
            <a:pPr algn="l"/>
            <a:r>
              <a:rPr lang="en-IN" sz="2700" dirty="0">
                <a:solidFill>
                  <a:schemeClr val="tx1">
                    <a:lumMod val="95000"/>
                    <a:lumOff val="5000"/>
                  </a:schemeClr>
                </a:solidFill>
              </a:rPr>
              <a:t>Cloud Services</a:t>
            </a:r>
            <a:r>
              <a:rPr lang="en-IN" sz="2700">
                <a:solidFill>
                  <a:schemeClr val="tx1">
                    <a:lumMod val="95000"/>
                    <a:lumOff val="5000"/>
                  </a:schemeClr>
                </a:solidFill>
              </a:rPr>
              <a:t>: AWS</a:t>
            </a:r>
            <a:endParaRPr lang="en-IN" sz="2700" dirty="0">
              <a:solidFill>
                <a:schemeClr val="tx1">
                  <a:lumMod val="95000"/>
                  <a:lumOff val="5000"/>
                </a:schemeClr>
              </a:solidFill>
            </a:endParaRPr>
          </a:p>
          <a:p>
            <a:pPr algn="l"/>
            <a:r>
              <a:rPr lang="en-IN" sz="2700" dirty="0">
                <a:solidFill>
                  <a:schemeClr val="tx1">
                    <a:lumMod val="95000"/>
                    <a:lumOff val="5000"/>
                  </a:schemeClr>
                </a:solidFill>
              </a:rPr>
              <a:t>Machine Learning: TensorFlow, Scikit-learn for recommendation and crowd prediction</a:t>
            </a:r>
          </a:p>
          <a:p>
            <a:pPr algn="l"/>
            <a:r>
              <a:rPr lang="en-IN" sz="2700" dirty="0">
                <a:solidFill>
                  <a:schemeClr val="tx1">
                    <a:lumMod val="95000"/>
                    <a:lumOff val="5000"/>
                  </a:schemeClr>
                </a:solidFill>
              </a:rPr>
              <a:t>Security: JWT for authentication, AES for encryption</a:t>
            </a:r>
          </a:p>
          <a:p>
            <a:pPr algn="l"/>
            <a:r>
              <a:rPr lang="en-IN" sz="2700" dirty="0">
                <a:solidFill>
                  <a:schemeClr val="tx1">
                    <a:lumMod val="95000"/>
                    <a:lumOff val="5000"/>
                  </a:schemeClr>
                </a:solidFill>
              </a:rPr>
              <a:t>Payment Integration: </a:t>
            </a:r>
            <a:r>
              <a:rPr lang="en-IN" sz="2700" dirty="0" err="1">
                <a:solidFill>
                  <a:schemeClr val="tx1">
                    <a:lumMod val="95000"/>
                    <a:lumOff val="5000"/>
                  </a:schemeClr>
                </a:solidFill>
              </a:rPr>
              <a:t>Razorpay</a:t>
            </a:r>
            <a:r>
              <a:rPr lang="en-IN" sz="2700" dirty="0">
                <a:solidFill>
                  <a:schemeClr val="tx1">
                    <a:lumMod val="95000"/>
                    <a:lumOff val="5000"/>
                  </a:schemeClr>
                </a:solidFill>
              </a:rPr>
              <a:t>, PayPal, or Stripe</a:t>
            </a:r>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Tree>
    <p:extLst>
      <p:ext uri="{BB962C8B-B14F-4D97-AF65-F5344CB8AC3E}">
        <p14:creationId xmlns:p14="http://schemas.microsoft.com/office/powerpoint/2010/main" val="3224606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0504E8-EBCD-F9EA-432D-5A8659F49E4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2C43AD-ABE7-2EAD-04B9-56BFBB3B1B57}"/>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84A116E-A7E8-4185-B57D-B733FD9618E0}"/>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C850605-548B-7E60-5368-1DF144C3B23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181BCFA4-BF43-87BB-A45A-24B8AAFB5046}"/>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5728BF2B-D9FA-22B6-46C9-8079A8D830C8}"/>
              </a:ext>
            </a:extLst>
          </p:cNvPr>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C3FD8645-0C23-9243-01CD-280585FD87C4}"/>
              </a:ext>
            </a:extLst>
          </p:cNvPr>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76AA7D87-A005-8167-BE52-70EAFF7EF788}"/>
              </a:ext>
            </a:extLst>
          </p:cNvPr>
          <p:cNvSpPr>
            <a:spLocks noGrp="1"/>
          </p:cNvSpPr>
          <p:nvPr>
            <p:ph type="ctrTitle"/>
          </p:nvPr>
        </p:nvSpPr>
        <p:spPr>
          <a:xfrm>
            <a:off x="1614152" y="1048818"/>
            <a:ext cx="10541358" cy="1070423"/>
          </a:xfrm>
        </p:spPr>
        <p:txBody>
          <a:bodyPr>
            <a:normAutofit fontScale="90000"/>
          </a:bodyPr>
          <a:lstStyle/>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2" name="Title 10">
            <a:extLst>
              <a:ext uri="{FF2B5EF4-FFF2-40B4-BE49-F238E27FC236}">
                <a16:creationId xmlns:a16="http://schemas.microsoft.com/office/drawing/2014/main" id="{4FED1E1E-ACEC-79D7-6F1A-E08993BAC5DB}"/>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0" name="TextBox 9">
            <a:extLst>
              <a:ext uri="{FF2B5EF4-FFF2-40B4-BE49-F238E27FC236}">
                <a16:creationId xmlns:a16="http://schemas.microsoft.com/office/drawing/2014/main" id="{D10A42C0-7088-DEE5-5BE9-1F596DE9EE08}"/>
              </a:ext>
            </a:extLst>
          </p:cNvPr>
          <p:cNvSpPr txBox="1"/>
          <p:nvPr/>
        </p:nvSpPr>
        <p:spPr>
          <a:xfrm>
            <a:off x="1266705" y="1214697"/>
            <a:ext cx="7546473" cy="646331"/>
          </a:xfrm>
          <a:prstGeom prst="rect">
            <a:avLst/>
          </a:prstGeom>
          <a:noFill/>
        </p:spPr>
        <p:txBody>
          <a:bodyPr wrap="square">
            <a:spAutoFit/>
          </a:bodyPr>
          <a:lstStyle/>
          <a:p>
            <a:r>
              <a:rPr lang="en-IN" sz="3600" dirty="0"/>
              <a:t>System Architecture</a:t>
            </a:r>
          </a:p>
        </p:txBody>
      </p:sp>
      <p:pic>
        <p:nvPicPr>
          <p:cNvPr id="12" name="Picture 11">
            <a:extLst>
              <a:ext uri="{FF2B5EF4-FFF2-40B4-BE49-F238E27FC236}">
                <a16:creationId xmlns:a16="http://schemas.microsoft.com/office/drawing/2014/main" id="{7399F632-844A-6AC9-18F1-CA5731F2D78D}"/>
              </a:ext>
            </a:extLst>
          </p:cNvPr>
          <p:cNvPicPr>
            <a:picLocks noChangeAspect="1"/>
          </p:cNvPicPr>
          <p:nvPr/>
        </p:nvPicPr>
        <p:blipFill>
          <a:blip r:embed="rId4"/>
          <a:stretch>
            <a:fillRect/>
          </a:stretch>
        </p:blipFill>
        <p:spPr>
          <a:xfrm>
            <a:off x="581892" y="2026907"/>
            <a:ext cx="11022676" cy="4283404"/>
          </a:xfrm>
          <a:prstGeom prst="rect">
            <a:avLst/>
          </a:prstGeom>
        </p:spPr>
      </p:pic>
    </p:spTree>
    <p:extLst>
      <p:ext uri="{BB962C8B-B14F-4D97-AF65-F5344CB8AC3E}">
        <p14:creationId xmlns:p14="http://schemas.microsoft.com/office/powerpoint/2010/main" val="4047401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09F5B9-2FE0-0388-E9D7-EF56A3CFC63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42C30C0-0339-E468-3279-063475A20734}"/>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A411DA4-702F-3557-BA5C-B51F42A68478}"/>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80E91F6-2A32-A01C-3D8B-10E5217BA8F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7749D946-DC7C-E254-B37B-A2DA1A932B6C}"/>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0DDC1653-BB44-1F29-F885-FBD1C28E2B91}"/>
              </a:ext>
            </a:extLst>
          </p:cNvPr>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A13DC051-199A-9F45-EA18-AD612B297F05}"/>
              </a:ext>
            </a:extLst>
          </p:cNvPr>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6</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FE496F3D-33AA-9AB5-37DB-DCF24CCE79CC}"/>
              </a:ext>
            </a:extLst>
          </p:cNvPr>
          <p:cNvSpPr>
            <a:spLocks noGrp="1"/>
          </p:cNvSpPr>
          <p:nvPr>
            <p:ph type="ctrTitle"/>
          </p:nvPr>
        </p:nvSpPr>
        <p:spPr>
          <a:xfrm>
            <a:off x="1614152" y="1048818"/>
            <a:ext cx="10541358" cy="1070423"/>
          </a:xfrm>
        </p:spPr>
        <p:txBody>
          <a:bodyPr>
            <a:normAutofit fontScale="90000"/>
          </a:bodyPr>
          <a:lstStyle/>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2" name="Title 10">
            <a:extLst>
              <a:ext uri="{FF2B5EF4-FFF2-40B4-BE49-F238E27FC236}">
                <a16:creationId xmlns:a16="http://schemas.microsoft.com/office/drawing/2014/main" id="{C1DECAA6-05EC-E097-84A6-9E205B6A2B4B}"/>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10" name="TextBox 9">
            <a:extLst>
              <a:ext uri="{FF2B5EF4-FFF2-40B4-BE49-F238E27FC236}">
                <a16:creationId xmlns:a16="http://schemas.microsoft.com/office/drawing/2014/main" id="{025D37EC-9DD9-779B-6D25-7520874D5738}"/>
              </a:ext>
            </a:extLst>
          </p:cNvPr>
          <p:cNvSpPr txBox="1"/>
          <p:nvPr/>
        </p:nvSpPr>
        <p:spPr>
          <a:xfrm>
            <a:off x="817819" y="1048818"/>
            <a:ext cx="6946270" cy="1384995"/>
          </a:xfrm>
          <a:prstGeom prst="rect">
            <a:avLst/>
          </a:prstGeom>
          <a:noFill/>
        </p:spPr>
        <p:txBody>
          <a:bodyPr wrap="square">
            <a:spAutoFit/>
          </a:bodyPr>
          <a:lstStyle/>
          <a:p>
            <a:r>
              <a:rPr lang="en-US" sz="2400" b="1" dirty="0">
                <a:effectLst/>
                <a:latin typeface="Times New Roman" panose="02020603050405020304" pitchFamily="18" charset="0"/>
                <a:ea typeface="Times New Roman" panose="02020603050405020304" pitchFamily="18" charset="0"/>
              </a:rPr>
              <a:t>1.User</a:t>
            </a:r>
            <a:r>
              <a:rPr lang="en-US" sz="2400" b="1" spc="-7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Registration</a:t>
            </a:r>
            <a:r>
              <a:rPr lang="en-US" sz="2400" b="1" spc="-60"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and</a:t>
            </a:r>
            <a:r>
              <a:rPr lang="en-US" sz="2400" b="1" spc="-65" dirty="0">
                <a:effectLst/>
                <a:latin typeface="Times New Roman" panose="02020603050405020304" pitchFamily="18" charset="0"/>
                <a:ea typeface="Times New Roman" panose="02020603050405020304" pitchFamily="18" charset="0"/>
              </a:rPr>
              <a:t> </a:t>
            </a:r>
            <a:r>
              <a:rPr lang="en-US" sz="2400" b="1" dirty="0">
                <a:effectLst/>
                <a:latin typeface="Times New Roman" panose="02020603050405020304" pitchFamily="18" charset="0"/>
                <a:ea typeface="Times New Roman" panose="02020603050405020304" pitchFamily="18" charset="0"/>
              </a:rPr>
              <a:t>Profile:</a:t>
            </a:r>
            <a:r>
              <a:rPr lang="en-US" sz="2400" b="1" spc="-6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The feature allows users to create accounts and personalize profiles with their booking history</a:t>
            </a:r>
            <a:r>
              <a:rPr lang="en-US" sz="3600" dirty="0">
                <a:effectLst/>
                <a:latin typeface="Times New Roman" panose="02020603050405020304" pitchFamily="18" charset="0"/>
                <a:ea typeface="Times New Roman" panose="02020603050405020304" pitchFamily="18" charset="0"/>
              </a:rPr>
              <a:t>.</a:t>
            </a:r>
            <a:endParaRPr lang="en-IN" sz="3600" dirty="0"/>
          </a:p>
        </p:txBody>
      </p:sp>
      <p:pic>
        <p:nvPicPr>
          <p:cNvPr id="3" name="Content Placeholder 5">
            <a:extLst>
              <a:ext uri="{FF2B5EF4-FFF2-40B4-BE49-F238E27FC236}">
                <a16:creationId xmlns:a16="http://schemas.microsoft.com/office/drawing/2014/main" id="{5B374164-975B-7E72-963B-A556EC14DA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892" y="2593571"/>
            <a:ext cx="5985164" cy="3716740"/>
          </a:xfrm>
          <a:prstGeom prst="rect">
            <a:avLst/>
          </a:prstGeom>
        </p:spPr>
      </p:pic>
      <p:pic>
        <p:nvPicPr>
          <p:cNvPr id="13" name="Picture 12">
            <a:extLst>
              <a:ext uri="{FF2B5EF4-FFF2-40B4-BE49-F238E27FC236}">
                <a16:creationId xmlns:a16="http://schemas.microsoft.com/office/drawing/2014/main" id="{EB142B8C-ADB0-077E-3058-8D7573B298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4581" y="2593570"/>
            <a:ext cx="4272743" cy="3716740"/>
          </a:xfrm>
          <a:prstGeom prst="rect">
            <a:avLst/>
          </a:prstGeom>
        </p:spPr>
      </p:pic>
    </p:spTree>
    <p:extLst>
      <p:ext uri="{BB962C8B-B14F-4D97-AF65-F5344CB8AC3E}">
        <p14:creationId xmlns:p14="http://schemas.microsoft.com/office/powerpoint/2010/main" val="224937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25D188-05F8-BCA4-3FC6-88BFDD4A3D7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300D576-52AB-BEF4-DDD7-6349F07D0053}"/>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B4563BF-AAFF-6215-8866-CF335E3FF319}"/>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7A4E3ED-5BB2-369E-3FF1-7EAA3421D32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DCF6F724-399B-D6D6-B6B2-D3E78B9654C2}"/>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4BECE462-9F87-C008-50BA-3A3E5CB780F8}"/>
              </a:ext>
            </a:extLst>
          </p:cNvPr>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FF0BB6A0-8382-C057-EFDB-1864B41F2F95}"/>
              </a:ext>
            </a:extLst>
          </p:cNvPr>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7</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ED0B5EA5-DB24-E78F-A84E-B084F02B9B98}"/>
              </a:ext>
            </a:extLst>
          </p:cNvPr>
          <p:cNvSpPr>
            <a:spLocks noGrp="1"/>
          </p:cNvSpPr>
          <p:nvPr>
            <p:ph type="ctrTitle"/>
          </p:nvPr>
        </p:nvSpPr>
        <p:spPr>
          <a:xfrm>
            <a:off x="1614152" y="1579418"/>
            <a:ext cx="10541358" cy="539823"/>
          </a:xfrm>
        </p:spPr>
        <p:txBody>
          <a:bodyPr>
            <a:normAutofit fontScale="90000"/>
          </a:bodyPr>
          <a:lstStyle/>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2" name="Title 10">
            <a:extLst>
              <a:ext uri="{FF2B5EF4-FFF2-40B4-BE49-F238E27FC236}">
                <a16:creationId xmlns:a16="http://schemas.microsoft.com/office/drawing/2014/main" id="{AAA3582F-8515-1A49-67A5-AE0BC293EFCA}"/>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12" name="Picture 11">
            <a:extLst>
              <a:ext uri="{FF2B5EF4-FFF2-40B4-BE49-F238E27FC236}">
                <a16:creationId xmlns:a16="http://schemas.microsoft.com/office/drawing/2014/main" id="{E89CF01C-3B5B-F67C-E98B-1FAEF803CC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131" y="1343280"/>
            <a:ext cx="5254716" cy="2420316"/>
          </a:xfrm>
          <a:prstGeom prst="rect">
            <a:avLst/>
          </a:prstGeom>
        </p:spPr>
      </p:pic>
      <p:pic>
        <p:nvPicPr>
          <p:cNvPr id="14" name="Picture 13">
            <a:extLst>
              <a:ext uri="{FF2B5EF4-FFF2-40B4-BE49-F238E27FC236}">
                <a16:creationId xmlns:a16="http://schemas.microsoft.com/office/drawing/2014/main" id="{13DD13B5-FB72-3FFC-DA2B-B317AA3686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5411" y="1187407"/>
            <a:ext cx="6090458" cy="2732063"/>
          </a:xfrm>
          <a:prstGeom prst="rect">
            <a:avLst/>
          </a:prstGeom>
        </p:spPr>
      </p:pic>
      <p:pic>
        <p:nvPicPr>
          <p:cNvPr id="15" name="Picture 14">
            <a:extLst>
              <a:ext uri="{FF2B5EF4-FFF2-40B4-BE49-F238E27FC236}">
                <a16:creationId xmlns:a16="http://schemas.microsoft.com/office/drawing/2014/main" id="{F40A5A75-DA9E-7803-5C2C-04193F721D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919470"/>
            <a:ext cx="6384175" cy="2573403"/>
          </a:xfrm>
          <a:prstGeom prst="rect">
            <a:avLst/>
          </a:prstGeom>
        </p:spPr>
      </p:pic>
      <p:pic>
        <p:nvPicPr>
          <p:cNvPr id="16" name="Picture 15">
            <a:extLst>
              <a:ext uri="{FF2B5EF4-FFF2-40B4-BE49-F238E27FC236}">
                <a16:creationId xmlns:a16="http://schemas.microsoft.com/office/drawing/2014/main" id="{2B9356D0-EF81-B657-CBB9-D8DC8341AE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0732" y="3919470"/>
            <a:ext cx="5435137" cy="2573403"/>
          </a:xfrm>
          <a:prstGeom prst="rect">
            <a:avLst/>
          </a:prstGeom>
        </p:spPr>
      </p:pic>
    </p:spTree>
    <p:extLst>
      <p:ext uri="{BB962C8B-B14F-4D97-AF65-F5344CB8AC3E}">
        <p14:creationId xmlns:p14="http://schemas.microsoft.com/office/powerpoint/2010/main" val="2787266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2530E9-BF40-DA3A-1B96-C72286BCC4C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4EB4D6E-96C8-FD41-331F-F1A7ED597F38}"/>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DF6433FA-C42B-CB40-E72B-B5C5F96F903C}"/>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6BB5E98-2F09-CAFA-1758-96AB7875332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88AC2C84-BAC4-9DD0-215F-987E89C01110}"/>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D0C112E7-859E-96D9-7707-471E3EADAFEF}"/>
              </a:ext>
            </a:extLst>
          </p:cNvPr>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AB043BA3-6C4B-9BFF-9BD6-AEF409EA7CDC}"/>
              </a:ext>
            </a:extLst>
          </p:cNvPr>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8</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08C3DF10-B9AA-7B16-4D11-222C76203880}"/>
              </a:ext>
            </a:extLst>
          </p:cNvPr>
          <p:cNvSpPr>
            <a:spLocks noGrp="1"/>
          </p:cNvSpPr>
          <p:nvPr>
            <p:ph type="ctrTitle"/>
          </p:nvPr>
        </p:nvSpPr>
        <p:spPr>
          <a:xfrm>
            <a:off x="1614152" y="1579418"/>
            <a:ext cx="10541358" cy="539823"/>
          </a:xfrm>
        </p:spPr>
        <p:txBody>
          <a:bodyPr>
            <a:normAutofit fontScale="90000"/>
          </a:bodyPr>
          <a:lstStyle/>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sp>
        <p:nvSpPr>
          <p:cNvPr id="2" name="Title 10">
            <a:extLst>
              <a:ext uri="{FF2B5EF4-FFF2-40B4-BE49-F238E27FC236}">
                <a16:creationId xmlns:a16="http://schemas.microsoft.com/office/drawing/2014/main" id="{D5856143-C571-4F4F-99EC-26253E784A4C}"/>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3" name="Picture 2">
            <a:extLst>
              <a:ext uri="{FF2B5EF4-FFF2-40B4-BE49-F238E27FC236}">
                <a16:creationId xmlns:a16="http://schemas.microsoft.com/office/drawing/2014/main" id="{B0265A8B-1074-617A-C0D1-93BAE2971D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5672" y="1579418"/>
            <a:ext cx="7963593" cy="4089862"/>
          </a:xfrm>
          <a:prstGeom prst="rect">
            <a:avLst/>
          </a:prstGeom>
        </p:spPr>
      </p:pic>
    </p:spTree>
    <p:extLst>
      <p:ext uri="{BB962C8B-B14F-4D97-AF65-F5344CB8AC3E}">
        <p14:creationId xmlns:p14="http://schemas.microsoft.com/office/powerpoint/2010/main" val="2755302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765B1F-3E51-1D32-F38C-868CC73E29F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2A3DF12-FA0C-EC0B-A632-78C17A186A19}"/>
              </a:ext>
            </a:extLst>
          </p:cNvPr>
          <p:cNvSpPr/>
          <p:nvPr/>
        </p:nvSpPr>
        <p:spPr>
          <a:xfrm>
            <a:off x="0" y="0"/>
            <a:ext cx="12192000" cy="103432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60000"/>
                  <a:lumOff val="40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A727B267-AEBD-F255-67ED-AAB7A8B6BE1D}"/>
              </a:ext>
            </a:extLst>
          </p:cNvPr>
          <p:cNvSpPr/>
          <p:nvPr/>
        </p:nvSpPr>
        <p:spPr>
          <a:xfrm>
            <a:off x="36490" y="6492874"/>
            <a:ext cx="12155510" cy="36512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407D074-9F21-C44C-2BF6-F5590CBEEB0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0393" cy="1019331"/>
          </a:xfrm>
          <a:prstGeom prst="rect">
            <a:avLst/>
          </a:prstGeom>
          <a:noFill/>
          <a:ln>
            <a:noFill/>
          </a:ln>
        </p:spPr>
      </p:pic>
      <p:sp>
        <p:nvSpPr>
          <p:cNvPr id="7" name="TextBox 6">
            <a:extLst>
              <a:ext uri="{FF2B5EF4-FFF2-40B4-BE49-F238E27FC236}">
                <a16:creationId xmlns:a16="http://schemas.microsoft.com/office/drawing/2014/main" id="{A84D5D28-B119-3E4B-42F9-948C197A3072}"/>
              </a:ext>
            </a:extLst>
          </p:cNvPr>
          <p:cNvSpPr txBox="1"/>
          <p:nvPr/>
        </p:nvSpPr>
        <p:spPr>
          <a:xfrm>
            <a:off x="5470847" y="14497"/>
            <a:ext cx="6684663" cy="707886"/>
          </a:xfrm>
          <a:prstGeom prst="rect">
            <a:avLst/>
          </a:prstGeom>
          <a:noFill/>
        </p:spPr>
        <p:txBody>
          <a:bodyPr wrap="square" rtlCol="0">
            <a:spAutoFit/>
          </a:bodyPr>
          <a:lstStyle/>
          <a:p>
            <a:pPr algn="ctr"/>
            <a:r>
              <a:rPr lang="en-US" sz="2000" dirty="0">
                <a:solidFill>
                  <a:schemeClr val="bg1"/>
                </a:solidFill>
                <a:latin typeface="Times New Roman" panose="02020603050405020304" pitchFamily="18" charset="0"/>
                <a:cs typeface="Times New Roman" panose="02020603050405020304" pitchFamily="18" charset="0"/>
              </a:rPr>
              <a:t>DEPARTMENT OF CSE-AIML (CSM) – IV-II Sem</a:t>
            </a:r>
          </a:p>
          <a:p>
            <a:pPr algn="ctr"/>
            <a:r>
              <a:rPr lang="en-US" sz="2000" dirty="0">
                <a:solidFill>
                  <a:schemeClr val="bg1"/>
                </a:solidFill>
                <a:latin typeface="Times New Roman" panose="02020603050405020304" pitchFamily="18" charset="0"/>
                <a:cs typeface="Times New Roman" panose="02020603050405020304" pitchFamily="18" charset="0"/>
              </a:rPr>
              <a:t>Project Review </a:t>
            </a:r>
          </a:p>
        </p:txBody>
      </p:sp>
      <p:sp>
        <p:nvSpPr>
          <p:cNvPr id="8" name="Date Placeholder 7">
            <a:extLst>
              <a:ext uri="{FF2B5EF4-FFF2-40B4-BE49-F238E27FC236}">
                <a16:creationId xmlns:a16="http://schemas.microsoft.com/office/drawing/2014/main" id="{13F7D80E-D95C-A17C-0875-D96114D202BA}"/>
              </a:ext>
            </a:extLst>
          </p:cNvPr>
          <p:cNvSpPr>
            <a:spLocks noGrp="1"/>
          </p:cNvSpPr>
          <p:nvPr>
            <p:ph type="dt" sz="half" idx="10"/>
          </p:nvPr>
        </p:nvSpPr>
        <p:spPr>
          <a:xfrm>
            <a:off x="0" y="6492875"/>
            <a:ext cx="2743200" cy="365125"/>
          </a:xfrm>
        </p:spPr>
        <p:txBody>
          <a:bodyPr/>
          <a:lstStyle/>
          <a:p>
            <a:fld id="{A3C0EA74-AF6F-4D13-A6EB-373273A80B3D}" type="datetime1">
              <a:rPr lang="en-US" sz="1400" smtClean="0">
                <a:solidFill>
                  <a:srgbClr val="FF0000"/>
                </a:solidFill>
                <a:latin typeface="Times New Roman" panose="02020603050405020304" pitchFamily="18" charset="0"/>
                <a:cs typeface="Times New Roman" panose="02020603050405020304" pitchFamily="18" charset="0"/>
              </a:rPr>
              <a:t>4/21/2025</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82552F51-0118-EA86-4F18-AAB04BB99293}"/>
              </a:ext>
            </a:extLst>
          </p:cNvPr>
          <p:cNvSpPr>
            <a:spLocks noGrp="1"/>
          </p:cNvSpPr>
          <p:nvPr>
            <p:ph type="sldNum" sz="quarter" idx="12"/>
          </p:nvPr>
        </p:nvSpPr>
        <p:spPr>
          <a:xfrm>
            <a:off x="9448800" y="6492875"/>
            <a:ext cx="2743200" cy="365125"/>
          </a:xfrm>
        </p:spPr>
        <p:txBody>
          <a:bodyPr/>
          <a:lstStyle/>
          <a:p>
            <a:fld id="{B6BB2C59-3266-410E-B1B0-1799FFBD1D52}" type="slidenum">
              <a:rPr lang="en-US" sz="1400" smtClean="0">
                <a:solidFill>
                  <a:srgbClr val="FF0000"/>
                </a:solidFill>
                <a:latin typeface="Times New Roman" panose="02020603050405020304" pitchFamily="18" charset="0"/>
                <a:cs typeface="Times New Roman" panose="02020603050405020304" pitchFamily="18" charset="0"/>
              </a:rPr>
              <a:t>9</a:t>
            </a:fld>
            <a:endParaRPr lang="en-US" sz="1400" dirty="0">
              <a:solidFill>
                <a:srgbClr val="FF0000"/>
              </a:solidFill>
              <a:latin typeface="Times New Roman" panose="02020603050405020304" pitchFamily="18" charset="0"/>
              <a:cs typeface="Times New Roman" panose="02020603050405020304" pitchFamily="18" charset="0"/>
            </a:endParaRPr>
          </a:p>
        </p:txBody>
      </p:sp>
      <p:sp>
        <p:nvSpPr>
          <p:cNvPr id="11" name="Title 10">
            <a:extLst>
              <a:ext uri="{FF2B5EF4-FFF2-40B4-BE49-F238E27FC236}">
                <a16:creationId xmlns:a16="http://schemas.microsoft.com/office/drawing/2014/main" id="{2791743F-4B26-2AAF-4C75-DF35C51E7790}"/>
              </a:ext>
            </a:extLst>
          </p:cNvPr>
          <p:cNvSpPr>
            <a:spLocks noGrp="1"/>
          </p:cNvSpPr>
          <p:nvPr>
            <p:ph type="ctrTitle"/>
          </p:nvPr>
        </p:nvSpPr>
        <p:spPr>
          <a:xfrm>
            <a:off x="315884" y="1230284"/>
            <a:ext cx="11839626" cy="1729047"/>
          </a:xfrm>
        </p:spPr>
        <p:txBody>
          <a:bodyPr>
            <a:normAutofit fontScale="90000"/>
          </a:bodyPr>
          <a:lstStyle/>
          <a:p>
            <a:pPr algn="l"/>
            <a:r>
              <a:rPr lang="en-US" sz="2400" b="1" spc="-10">
                <a:effectLst/>
                <a:latin typeface="Times New Roman" panose="02020603050405020304" pitchFamily="18" charset="0"/>
                <a:ea typeface="Times New Roman" panose="02020603050405020304" pitchFamily="18" charset="0"/>
              </a:rPr>
              <a:t>2.Chatbot Implementation:</a:t>
            </a:r>
            <a:r>
              <a:rPr lang="en-US" sz="2400" spc="-10">
                <a:effectLst/>
                <a:latin typeface="Times New Roman" panose="02020603050405020304" pitchFamily="18" charset="0"/>
                <a:ea typeface="Times New Roman" panose="02020603050405020304" pitchFamily="18" charset="0"/>
              </a:rPr>
              <a:t> Using a structured rule-based framework and predefined intent classification, the chatbot was developed to facilitate seamless ticket booking. It efficiently processes user queries, identifies booking-related intents, and guides users through the reservation process, ensuring a smooth and intuitive experience.</a:t>
            </a:r>
            <a:br>
              <a:rPr lang="en-IN" sz="2400" spc="0">
                <a:effectLst/>
                <a:latin typeface="Times New Roman" panose="02020603050405020304" pitchFamily="18" charset="0"/>
                <a:ea typeface="Times New Roman" panose="02020603050405020304" pitchFamily="18" charset="0"/>
              </a:rPr>
            </a:br>
            <a:endParaRPr lang="en-IN" sz="2400" dirty="0">
              <a:solidFill>
                <a:schemeClr val="accent2">
                  <a:lumMod val="75000"/>
                </a:schemeClr>
              </a:solidFill>
            </a:endParaRPr>
          </a:p>
        </p:txBody>
      </p:sp>
      <p:sp>
        <p:nvSpPr>
          <p:cNvPr id="2" name="Title 10">
            <a:extLst>
              <a:ext uri="{FF2B5EF4-FFF2-40B4-BE49-F238E27FC236}">
                <a16:creationId xmlns:a16="http://schemas.microsoft.com/office/drawing/2014/main" id="{F4DF72E3-69B3-C3CA-B47E-6BD455FBE86A}"/>
              </a:ext>
            </a:extLst>
          </p:cNvPr>
          <p:cNvSpPr txBox="1">
            <a:spLocks/>
          </p:cNvSpPr>
          <p:nvPr/>
        </p:nvSpPr>
        <p:spPr>
          <a:xfrm>
            <a:off x="80320" y="2044443"/>
            <a:ext cx="9036786" cy="4630994"/>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endParaRPr lang="en-IN" sz="2400" dirty="0">
              <a:solidFill>
                <a:schemeClr val="accent2">
                  <a:lumMod val="75000"/>
                </a:schemeClr>
              </a:solidFill>
            </a:endParaRPr>
          </a:p>
          <a:p>
            <a:pPr algn="l"/>
            <a:br>
              <a:rPr lang="en-IN" sz="2400" dirty="0">
                <a:solidFill>
                  <a:schemeClr val="accent2">
                    <a:lumMod val="75000"/>
                  </a:schemeClr>
                </a:solidFill>
              </a:rPr>
            </a:br>
            <a:br>
              <a:rPr lang="en-IN" sz="2400" dirty="0">
                <a:solidFill>
                  <a:schemeClr val="accent2">
                    <a:lumMod val="75000"/>
                  </a:schemeClr>
                </a:solidFill>
              </a:rPr>
            </a:br>
            <a:endParaRPr lang="en-IN" sz="2400" dirty="0">
              <a:solidFill>
                <a:schemeClr val="accent2">
                  <a:lumMod val="75000"/>
                </a:schemeClr>
              </a:solidFill>
            </a:endParaRPr>
          </a:p>
        </p:txBody>
      </p:sp>
      <p:pic>
        <p:nvPicPr>
          <p:cNvPr id="10" name="Picture 9">
            <a:extLst>
              <a:ext uri="{FF2B5EF4-FFF2-40B4-BE49-F238E27FC236}">
                <a16:creationId xmlns:a16="http://schemas.microsoft.com/office/drawing/2014/main" id="{60AE5661-042A-9DBD-7849-DEBC2085B6FC}"/>
              </a:ext>
            </a:extLst>
          </p:cNvPr>
          <p:cNvPicPr>
            <a:picLocks noChangeAspect="1"/>
          </p:cNvPicPr>
          <p:nvPr/>
        </p:nvPicPr>
        <p:blipFill>
          <a:blip r:embed="rId4"/>
          <a:stretch>
            <a:fillRect/>
          </a:stretch>
        </p:blipFill>
        <p:spPr>
          <a:xfrm>
            <a:off x="838200" y="2657921"/>
            <a:ext cx="9702338" cy="3652389"/>
          </a:xfrm>
          <a:prstGeom prst="rect">
            <a:avLst/>
          </a:prstGeom>
        </p:spPr>
      </p:pic>
    </p:spTree>
    <p:extLst>
      <p:ext uri="{BB962C8B-B14F-4D97-AF65-F5344CB8AC3E}">
        <p14:creationId xmlns:p14="http://schemas.microsoft.com/office/powerpoint/2010/main" val="17285048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1417</TotalTime>
  <Words>1398</Words>
  <Application>Microsoft Office PowerPoint</Application>
  <PresentationFormat>Widescreen</PresentationFormat>
  <Paragraphs>354</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            Project Title:  Online Chatbot based Ticketing System  </vt:lpstr>
      <vt:lpstr>Online chatbot based Ticketing System </vt:lpstr>
      <vt:lpstr>Online Chatbot based Ticketing System </vt:lpstr>
      <vt:lpstr>Online chatbot based Ticketing System  </vt:lpstr>
      <vt:lpstr>  </vt:lpstr>
      <vt:lpstr>  </vt:lpstr>
      <vt:lpstr>  </vt:lpstr>
      <vt:lpstr>  </vt:lpstr>
      <vt:lpstr>2.Chatbot Implementation: Using a structured rule-based framework and predefined intent classification, the chatbot was developed to facilitate seamless ticket booking. It efficiently processes user queries, identifies booking-related intents, and guides users through the reservation process, ensuring a smooth and intuitive experience. </vt:lpstr>
      <vt:lpstr>3.Multilingual Support: With this feature, users can effortlessly interact with the chatbot in their preferred language, ensuring seamless communication and accessibility. Supporting six major languages - English, Hindi, Spanish, Russian, Chinese, and Telugu—the system enhances user experience by breaking language barriers and enabling a more inclusive ticket booking process. </vt:lpstr>
      <vt:lpstr>4.Museum Recommendation: With this feature, users receive personalized museum recommendations based on their preferred location and category, streamlining the ticket booking process.  </vt:lpstr>
      <vt:lpstr>5.Ticket Booking and Notification: With this feature, users can seamlessly book tickets through the chatbot or web interface, selecting their preferred museum, date, and time. Additionally, the system provides real-time notifications and alerts, reminding users of upcoming visits, payment confirmations, and any important updates related to their bookings, ensuring a smooth and hassle-free experience.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Online Chatbot based Ticketing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Mohana Priya</cp:lastModifiedBy>
  <cp:revision>74</cp:revision>
  <dcterms:created xsi:type="dcterms:W3CDTF">2022-12-17T13:45:52Z</dcterms:created>
  <dcterms:modified xsi:type="dcterms:W3CDTF">2025-04-21T03:31:05Z</dcterms:modified>
</cp:coreProperties>
</file>